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 id="2147483663" r:id="rId2"/>
  </p:sldMasterIdLst>
  <p:notesMasterIdLst>
    <p:notesMasterId r:id="rId20"/>
  </p:notesMasterIdLst>
  <p:sldIdLst>
    <p:sldId id="256" r:id="rId3"/>
    <p:sldId id="267" r:id="rId4"/>
    <p:sldId id="384" r:id="rId5"/>
    <p:sldId id="383" r:id="rId6"/>
    <p:sldId id="385" r:id="rId7"/>
    <p:sldId id="405" r:id="rId8"/>
    <p:sldId id="401" r:id="rId9"/>
    <p:sldId id="404" r:id="rId10"/>
    <p:sldId id="260" r:id="rId11"/>
    <p:sldId id="402" r:id="rId12"/>
    <p:sldId id="292" r:id="rId13"/>
    <p:sldId id="403" r:id="rId14"/>
    <p:sldId id="288" r:id="rId15"/>
    <p:sldId id="293" r:id="rId16"/>
    <p:sldId id="379" r:id="rId17"/>
    <p:sldId id="373" r:id="rId18"/>
    <p:sldId id="374" r:id="rId19"/>
  </p:sldIdLst>
  <p:sldSz cx="9144000" cy="6858000" type="screen4x3"/>
  <p:notesSz cx="9296400" cy="701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404F"/>
    <a:srgbClr val="993300"/>
    <a:srgbClr val="472F34"/>
    <a:srgbClr val="64EA7E"/>
    <a:srgbClr val="1F3C6F"/>
    <a:srgbClr val="FF3300"/>
    <a:srgbClr val="8A0000"/>
    <a:srgbClr val="FFFFFF"/>
    <a:srgbClr val="C80000"/>
    <a:srgbClr val="CBF7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95" autoAdjust="0"/>
    <p:restoredTop sz="85205" autoAdjust="0"/>
  </p:normalViewPr>
  <p:slideViewPr>
    <p:cSldViewPr snapToGrid="0">
      <p:cViewPr varScale="1">
        <p:scale>
          <a:sx n="85" d="100"/>
          <a:sy n="85" d="100"/>
        </p:scale>
        <p:origin x="787" y="58"/>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28440" cy="351737"/>
          </a:xfrm>
          <a:prstGeom prst="rect">
            <a:avLst/>
          </a:prstGeom>
        </p:spPr>
        <p:txBody>
          <a:bodyPr vert="horz" lIns="93177" tIns="46589" rIns="93177" bIns="46589" rtlCol="0"/>
          <a:lstStyle>
            <a:lvl1pPr algn="l">
              <a:defRPr sz="1200"/>
            </a:lvl1pPr>
          </a:lstStyle>
          <a:p>
            <a:endParaRPr lang="en-CA"/>
          </a:p>
        </p:txBody>
      </p:sp>
      <p:sp>
        <p:nvSpPr>
          <p:cNvPr id="3" name="Date Placeholder 2"/>
          <p:cNvSpPr>
            <a:spLocks noGrp="1"/>
          </p:cNvSpPr>
          <p:nvPr>
            <p:ph type="dt" idx="1"/>
          </p:nvPr>
        </p:nvSpPr>
        <p:spPr>
          <a:xfrm>
            <a:off x="5265809" y="1"/>
            <a:ext cx="4028440" cy="351737"/>
          </a:xfrm>
          <a:prstGeom prst="rect">
            <a:avLst/>
          </a:prstGeom>
        </p:spPr>
        <p:txBody>
          <a:bodyPr vert="horz" lIns="93177" tIns="46589" rIns="93177" bIns="46589" rtlCol="0"/>
          <a:lstStyle>
            <a:lvl1pPr algn="r">
              <a:defRPr sz="1200"/>
            </a:lvl1pPr>
          </a:lstStyle>
          <a:p>
            <a:fld id="{609A9374-B421-4905-9E02-1AABA4C4A57C}" type="datetimeFigureOut">
              <a:rPr lang="en-CA" smtClean="0"/>
              <a:t>2023-12-20</a:t>
            </a:fld>
            <a:endParaRPr lang="en-CA"/>
          </a:p>
        </p:txBody>
      </p:sp>
      <p:sp>
        <p:nvSpPr>
          <p:cNvPr id="4" name="Slide Image Placeholder 3"/>
          <p:cNvSpPr>
            <a:spLocks noGrp="1" noRot="1" noChangeAspect="1"/>
          </p:cNvSpPr>
          <p:nvPr>
            <p:ph type="sldImg" idx="2"/>
          </p:nvPr>
        </p:nvSpPr>
        <p:spPr>
          <a:xfrm>
            <a:off x="3071813" y="876300"/>
            <a:ext cx="3152775" cy="2365375"/>
          </a:xfrm>
          <a:prstGeom prst="rect">
            <a:avLst/>
          </a:prstGeom>
          <a:noFill/>
          <a:ln w="12700">
            <a:solidFill>
              <a:prstClr val="black"/>
            </a:solidFill>
          </a:ln>
        </p:spPr>
        <p:txBody>
          <a:bodyPr vert="horz" lIns="93177" tIns="46589" rIns="93177" bIns="46589" rtlCol="0" anchor="ctr"/>
          <a:lstStyle/>
          <a:p>
            <a:endParaRPr lang="en-CA"/>
          </a:p>
        </p:txBody>
      </p:sp>
      <p:sp>
        <p:nvSpPr>
          <p:cNvPr id="5" name="Notes Placeholder 4"/>
          <p:cNvSpPr>
            <a:spLocks noGrp="1"/>
          </p:cNvSpPr>
          <p:nvPr>
            <p:ph type="body" sz="quarter" idx="3"/>
          </p:nvPr>
        </p:nvSpPr>
        <p:spPr>
          <a:xfrm>
            <a:off x="929640" y="3373754"/>
            <a:ext cx="7437120" cy="2760346"/>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6658664"/>
            <a:ext cx="4028440" cy="351736"/>
          </a:xfrm>
          <a:prstGeom prst="rect">
            <a:avLst/>
          </a:prstGeom>
        </p:spPr>
        <p:txBody>
          <a:bodyPr vert="horz" lIns="93177" tIns="46589" rIns="93177" bIns="46589" rtlCol="0" anchor="b"/>
          <a:lstStyle>
            <a:lvl1pPr algn="l">
              <a:defRPr sz="1200"/>
            </a:lvl1pPr>
          </a:lstStyle>
          <a:p>
            <a:endParaRPr lang="en-CA"/>
          </a:p>
        </p:txBody>
      </p:sp>
      <p:sp>
        <p:nvSpPr>
          <p:cNvPr id="7" name="Slide Number Placeholder 6"/>
          <p:cNvSpPr>
            <a:spLocks noGrp="1"/>
          </p:cNvSpPr>
          <p:nvPr>
            <p:ph type="sldNum" sz="quarter" idx="5"/>
          </p:nvPr>
        </p:nvSpPr>
        <p:spPr>
          <a:xfrm>
            <a:off x="5265809" y="6658664"/>
            <a:ext cx="4028440" cy="351736"/>
          </a:xfrm>
          <a:prstGeom prst="rect">
            <a:avLst/>
          </a:prstGeom>
        </p:spPr>
        <p:txBody>
          <a:bodyPr vert="horz" lIns="93177" tIns="46589" rIns="93177" bIns="46589" rtlCol="0" anchor="b"/>
          <a:lstStyle>
            <a:lvl1pPr algn="r">
              <a:defRPr sz="1200"/>
            </a:lvl1pPr>
          </a:lstStyle>
          <a:p>
            <a:fld id="{26B71E44-4619-441F-B173-67D9A9F986B0}" type="slidenum">
              <a:rPr lang="en-CA" smtClean="0"/>
              <a:t>‹#›</a:t>
            </a:fld>
            <a:endParaRPr lang="en-CA"/>
          </a:p>
        </p:txBody>
      </p:sp>
    </p:spTree>
    <p:extLst>
      <p:ext uri="{BB962C8B-B14F-4D97-AF65-F5344CB8AC3E}">
        <p14:creationId xmlns:p14="http://schemas.microsoft.com/office/powerpoint/2010/main" val="12323268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2</a:t>
            </a:fld>
            <a:endParaRPr lang="en-CA" dirty="0"/>
          </a:p>
        </p:txBody>
      </p:sp>
    </p:spTree>
    <p:extLst>
      <p:ext uri="{BB962C8B-B14F-4D97-AF65-F5344CB8AC3E}">
        <p14:creationId xmlns:p14="http://schemas.microsoft.com/office/powerpoint/2010/main" val="5951794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Lawson…see references slide</a:t>
            </a:r>
          </a:p>
        </p:txBody>
      </p:sp>
      <p:sp>
        <p:nvSpPr>
          <p:cNvPr id="4" name="Slide Number Placeholder 3"/>
          <p:cNvSpPr>
            <a:spLocks noGrp="1"/>
          </p:cNvSpPr>
          <p:nvPr>
            <p:ph type="sldNum" sz="quarter" idx="5"/>
          </p:nvPr>
        </p:nvSpPr>
        <p:spPr/>
        <p:txBody>
          <a:bodyPr/>
          <a:lstStyle/>
          <a:p>
            <a:fld id="{26B71E44-4619-441F-B173-67D9A9F986B0}" type="slidenum">
              <a:rPr lang="en-CA" smtClean="0"/>
              <a:t>14</a:t>
            </a:fld>
            <a:endParaRPr lang="en-CA"/>
          </a:p>
        </p:txBody>
      </p:sp>
    </p:spTree>
    <p:extLst>
      <p:ext uri="{BB962C8B-B14F-4D97-AF65-F5344CB8AC3E}">
        <p14:creationId xmlns:p14="http://schemas.microsoft.com/office/powerpoint/2010/main" val="229992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vectorstock.com</a:t>
            </a:r>
          </a:p>
        </p:txBody>
      </p:sp>
      <p:sp>
        <p:nvSpPr>
          <p:cNvPr id="4" name="Slide Number Placeholder 3"/>
          <p:cNvSpPr>
            <a:spLocks noGrp="1"/>
          </p:cNvSpPr>
          <p:nvPr>
            <p:ph type="sldNum" sz="quarter" idx="5"/>
          </p:nvPr>
        </p:nvSpPr>
        <p:spPr/>
        <p:txBody>
          <a:bodyPr/>
          <a:lstStyle/>
          <a:p>
            <a:fld id="{26B71E44-4619-441F-B173-67D9A9F986B0}" type="slidenum">
              <a:rPr lang="en-CA" smtClean="0"/>
              <a:t>4</a:t>
            </a:fld>
            <a:endParaRPr lang="en-CA"/>
          </a:p>
        </p:txBody>
      </p:sp>
    </p:spTree>
    <p:extLst>
      <p:ext uri="{BB962C8B-B14F-4D97-AF65-F5344CB8AC3E}">
        <p14:creationId xmlns:p14="http://schemas.microsoft.com/office/powerpoint/2010/main" val="6823515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Reference  </a:t>
            </a:r>
            <a:r>
              <a:rPr lang="en-CA"/>
              <a:t>- Lawson … Image </a:t>
            </a:r>
            <a:r>
              <a:rPr lang="en-CA" dirty="0"/>
              <a:t>userguiding.com</a:t>
            </a:r>
          </a:p>
        </p:txBody>
      </p:sp>
      <p:sp>
        <p:nvSpPr>
          <p:cNvPr id="4" name="Slide Number Placeholder 3"/>
          <p:cNvSpPr>
            <a:spLocks noGrp="1"/>
          </p:cNvSpPr>
          <p:nvPr>
            <p:ph type="sldNum" sz="quarter" idx="5"/>
          </p:nvPr>
        </p:nvSpPr>
        <p:spPr/>
        <p:txBody>
          <a:bodyPr/>
          <a:lstStyle/>
          <a:p>
            <a:fld id="{26B71E44-4619-441F-B173-67D9A9F986B0}" type="slidenum">
              <a:rPr lang="en-CA" smtClean="0"/>
              <a:t>5</a:t>
            </a:fld>
            <a:endParaRPr lang="en-CA"/>
          </a:p>
        </p:txBody>
      </p:sp>
    </p:spTree>
    <p:extLst>
      <p:ext uri="{BB962C8B-B14F-4D97-AF65-F5344CB8AC3E}">
        <p14:creationId xmlns:p14="http://schemas.microsoft.com/office/powerpoint/2010/main" val="2845164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Rot="1" noChangeAspect="1" noChangeArrowheads="1" noTextEdit="1"/>
          </p:cNvSpPr>
          <p:nvPr>
            <p:ph type="sldImg"/>
          </p:nvPr>
        </p:nvSpPr>
        <p:spPr>
          <a:xfrm>
            <a:off x="1143000" y="685800"/>
            <a:ext cx="4572000" cy="3429000"/>
          </a:xfrm>
          <a:prstGeom prst="rect">
            <a:avLst/>
          </a:prstGeom>
          <a:ln/>
        </p:spPr>
      </p:sp>
      <p:sp>
        <p:nvSpPr>
          <p:cNvPr id="104451" name="Rectangle 3"/>
          <p:cNvSpPr>
            <a:spLocks noGrp="1" noChangeArrowheads="1"/>
          </p:cNvSpPr>
          <p:nvPr>
            <p:ph type="body" idx="1"/>
          </p:nvPr>
        </p:nvSpPr>
        <p:spPr>
          <a:xfrm>
            <a:off x="685800" y="4343400"/>
            <a:ext cx="5486400" cy="4114800"/>
          </a:xfrm>
          <a:prstGeom prst="rect">
            <a:avLst/>
          </a:prstGeom>
        </p:spPr>
        <p:txBody>
          <a:bodyPr/>
          <a:lstStyle/>
          <a:p>
            <a:r>
              <a:rPr lang="en-US" dirty="0"/>
              <a:t>Image ft.com</a:t>
            </a:r>
          </a:p>
          <a:p>
            <a:r>
              <a:rPr lang="en-US" dirty="0"/>
              <a:t>Partnering is the process of transforming contractual arrangements into a cohesive, collaborative team that deals with issues and problems encountered to meet a customer’s needs. </a:t>
            </a:r>
          </a:p>
          <a:p>
            <a:r>
              <a:rPr lang="en-US" dirty="0"/>
              <a:t>Partnering assumes that</a:t>
            </a:r>
          </a:p>
          <a:p>
            <a:pPr marL="628650" lvl="1" indent="-171450">
              <a:buFont typeface="Arial" panose="020B0604020202020204" pitchFamily="34" charset="0"/>
              <a:buChar char="•"/>
            </a:pPr>
            <a:r>
              <a:rPr lang="en-US" dirty="0"/>
              <a:t>The traditional adversarial relationship between the owner and contractor is ineffective and self-defeating.</a:t>
            </a:r>
          </a:p>
          <a:p>
            <a:pPr marL="628650" lvl="1" indent="-171450">
              <a:buFont typeface="Arial" panose="020B0604020202020204" pitchFamily="34" charset="0"/>
              <a:buChar char="•"/>
            </a:pPr>
            <a:r>
              <a:rPr lang="en-US" dirty="0"/>
              <a:t>Both parties share common goals and mutually benefit from the successful completion of projects.</a:t>
            </a:r>
          </a:p>
          <a:p>
            <a:r>
              <a:rPr lang="en-US" dirty="0"/>
              <a:t>Factors favoring the development of partnering:</a:t>
            </a:r>
          </a:p>
          <a:p>
            <a:pPr marL="628650" lvl="1" indent="-171450">
              <a:buFont typeface="Arial" panose="020B0604020202020204" pitchFamily="34" charset="0"/>
              <a:buChar char="•"/>
            </a:pPr>
            <a:r>
              <a:rPr lang="en-US" dirty="0"/>
              <a:t>Existence of common goals</a:t>
            </a:r>
          </a:p>
          <a:p>
            <a:pPr marL="628650" lvl="1" indent="-171450">
              <a:buFont typeface="Arial" panose="020B0604020202020204" pitchFamily="34" charset="0"/>
              <a:buChar char="•"/>
            </a:pPr>
            <a:r>
              <a:rPr lang="en-US" dirty="0"/>
              <a:t>High costs of the adversarial approach</a:t>
            </a:r>
          </a:p>
          <a:p>
            <a:pPr marL="628650" lvl="1" indent="-171450">
              <a:buFont typeface="Arial" panose="020B0604020202020204" pitchFamily="34" charset="0"/>
              <a:buChar char="•"/>
            </a:pPr>
            <a:r>
              <a:rPr lang="en-US" dirty="0"/>
              <a:t>Shared benefits of the collaborative approach</a:t>
            </a:r>
          </a:p>
        </p:txBody>
      </p:sp>
      <p:sp>
        <p:nvSpPr>
          <p:cNvPr id="2" name="Slide Number Placeholder 1"/>
          <p:cNvSpPr>
            <a:spLocks noGrp="1"/>
          </p:cNvSpPr>
          <p:nvPr>
            <p:ph type="sldNum" sz="quarter" idx="10"/>
          </p:nvPr>
        </p:nvSpPr>
        <p:spPr/>
        <p:txBody>
          <a:bodyPr/>
          <a:lstStyle/>
          <a:p>
            <a:r>
              <a:rPr lang="en-US" dirty="0"/>
              <a:t>12–</a:t>
            </a:r>
            <a:fld id="{0021D51A-B140-41D8-B455-79292309F0E0}" type="slidenum">
              <a:rPr lang="en-US" smtClean="0"/>
              <a:pPr/>
              <a:t>7</a:t>
            </a:fld>
            <a:endParaRPr lang="en-US" dirty="0"/>
          </a:p>
        </p:txBody>
      </p:sp>
      <p:sp>
        <p:nvSpPr>
          <p:cNvPr id="3" name="Header Placeholder 2"/>
          <p:cNvSpPr>
            <a:spLocks noGrp="1"/>
          </p:cNvSpPr>
          <p:nvPr>
            <p:ph type="hdr" sz="quarter" idx="11"/>
          </p:nvPr>
        </p:nvSpPr>
        <p:spPr/>
        <p:txBody>
          <a:bodyPr/>
          <a:lstStyle/>
          <a:p>
            <a:r>
              <a:rPr lang="en-US" dirty="0"/>
              <a:t>Project Management 6e.</a:t>
            </a:r>
          </a:p>
        </p:txBody>
      </p:sp>
    </p:spTree>
    <p:extLst>
      <p:ext uri="{BB962C8B-B14F-4D97-AF65-F5344CB8AC3E}">
        <p14:creationId xmlns:p14="http://schemas.microsoft.com/office/powerpoint/2010/main" val="3012344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Rot="1" noChangeAspect="1" noChangeArrowheads="1" noTextEdit="1"/>
          </p:cNvSpPr>
          <p:nvPr>
            <p:ph type="sldImg"/>
          </p:nvPr>
        </p:nvSpPr>
        <p:spPr>
          <a:xfrm>
            <a:off x="1143000" y="685800"/>
            <a:ext cx="4572000" cy="3429000"/>
          </a:xfrm>
          <a:prstGeom prst="rect">
            <a:avLst/>
          </a:prstGeom>
          <a:ln/>
        </p:spPr>
      </p:sp>
      <p:sp>
        <p:nvSpPr>
          <p:cNvPr id="104451" name="Rectangle 3"/>
          <p:cNvSpPr>
            <a:spLocks noGrp="1" noChangeArrowheads="1"/>
          </p:cNvSpPr>
          <p:nvPr>
            <p:ph type="body" idx="1"/>
          </p:nvPr>
        </p:nvSpPr>
        <p:spPr>
          <a:xfrm>
            <a:off x="685800" y="4343400"/>
            <a:ext cx="5486400" cy="4114800"/>
          </a:xfrm>
          <a:prstGeom prst="rect">
            <a:avLst/>
          </a:prstGeom>
        </p:spPr>
        <p:txBody>
          <a:bodyPr/>
          <a:lstStyle/>
          <a:p>
            <a:r>
              <a:rPr lang="en-US" dirty="0"/>
              <a:t>Image raywestdesignbuild.com</a:t>
            </a:r>
          </a:p>
        </p:txBody>
      </p:sp>
      <p:sp>
        <p:nvSpPr>
          <p:cNvPr id="2" name="Slide Number Placeholder 1"/>
          <p:cNvSpPr>
            <a:spLocks noGrp="1"/>
          </p:cNvSpPr>
          <p:nvPr>
            <p:ph type="sldNum" sz="quarter" idx="10"/>
          </p:nvPr>
        </p:nvSpPr>
        <p:spPr/>
        <p:txBody>
          <a:bodyPr/>
          <a:lstStyle/>
          <a:p>
            <a:r>
              <a:rPr lang="en-US" dirty="0"/>
              <a:t>12–</a:t>
            </a:r>
            <a:fld id="{0021D51A-B140-41D8-B455-79292309F0E0}" type="slidenum">
              <a:rPr lang="en-US" smtClean="0"/>
              <a:pPr/>
              <a:t>9</a:t>
            </a:fld>
            <a:endParaRPr lang="en-US" dirty="0"/>
          </a:p>
        </p:txBody>
      </p:sp>
      <p:sp>
        <p:nvSpPr>
          <p:cNvPr id="3" name="Header Placeholder 2"/>
          <p:cNvSpPr>
            <a:spLocks noGrp="1"/>
          </p:cNvSpPr>
          <p:nvPr>
            <p:ph type="hdr" sz="quarter" idx="11"/>
          </p:nvPr>
        </p:nvSpPr>
        <p:spPr/>
        <p:txBody>
          <a:bodyPr/>
          <a:lstStyle/>
          <a:p>
            <a:r>
              <a:rPr lang="en-US" dirty="0"/>
              <a:t>Project Management 6e.</a:t>
            </a:r>
          </a:p>
        </p:txBody>
      </p:sp>
    </p:spTree>
    <p:extLst>
      <p:ext uri="{BB962C8B-B14F-4D97-AF65-F5344CB8AC3E}">
        <p14:creationId xmlns:p14="http://schemas.microsoft.com/office/powerpoint/2010/main" val="11085234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http://www.sehinc.com/news/dbb-db-or-ppp-how-pick-best-project-delivery-method</a:t>
            </a:r>
          </a:p>
        </p:txBody>
      </p:sp>
      <p:sp>
        <p:nvSpPr>
          <p:cNvPr id="4" name="Slide Number Placeholder 3"/>
          <p:cNvSpPr>
            <a:spLocks noGrp="1"/>
          </p:cNvSpPr>
          <p:nvPr>
            <p:ph type="sldNum" sz="quarter" idx="5"/>
          </p:nvPr>
        </p:nvSpPr>
        <p:spPr/>
        <p:txBody>
          <a:bodyPr/>
          <a:lstStyle/>
          <a:p>
            <a:fld id="{26B71E44-4619-441F-B173-67D9A9F986B0}" type="slidenum">
              <a:rPr lang="en-CA" smtClean="0"/>
              <a:t>10</a:t>
            </a:fld>
            <a:endParaRPr lang="en-CA"/>
          </a:p>
        </p:txBody>
      </p:sp>
    </p:spTree>
    <p:extLst>
      <p:ext uri="{BB962C8B-B14F-4D97-AF65-F5344CB8AC3E}">
        <p14:creationId xmlns:p14="http://schemas.microsoft.com/office/powerpoint/2010/main" val="1831187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Course London.ca</a:t>
            </a: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11</a:t>
            </a:fld>
            <a:endParaRPr lang="en-CA"/>
          </a:p>
        </p:txBody>
      </p:sp>
    </p:spTree>
    <p:extLst>
      <p:ext uri="{BB962C8B-B14F-4D97-AF65-F5344CB8AC3E}">
        <p14:creationId xmlns:p14="http://schemas.microsoft.com/office/powerpoint/2010/main" val="16556560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http://www.sehinc.com/news/dbb-db-or-ppp-how-pick-best-project-delivery-method</a:t>
            </a:r>
          </a:p>
          <a:p>
            <a:r>
              <a:rPr lang="en-CA" dirty="0"/>
              <a:t>https://www.pppcouncil.ca/web/P3_Knowledge_Centre/Research/Public-Private_Partnerships___What_the_World_can_Learn_from_Canada.aspx</a:t>
            </a:r>
          </a:p>
          <a:p>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12</a:t>
            </a:fld>
            <a:endParaRPr lang="en-CA"/>
          </a:p>
        </p:txBody>
      </p:sp>
    </p:spTree>
    <p:extLst>
      <p:ext uri="{BB962C8B-B14F-4D97-AF65-F5344CB8AC3E}">
        <p14:creationId xmlns:p14="http://schemas.microsoft.com/office/powerpoint/2010/main" val="29810762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 Lawson….see references slide.</a:t>
            </a:r>
          </a:p>
          <a:p>
            <a:r>
              <a:rPr lang="en-CA" dirty="0"/>
              <a:t>This</a:t>
            </a:r>
            <a:r>
              <a:rPr lang="en-CA" baseline="0" dirty="0"/>
              <a:t> image is an example of a partnering charter.  You can see signatures of all the partners involved with this charter to build the F22 fighter aircraft for the U.S. Air Force.  The charter demonstrates the commitment to work as a team.  Some of the details of the charter are provided on this image such as “creating an environment of trust and communication …”.</a:t>
            </a:r>
            <a:endParaRPr lang="en-CA" dirty="0"/>
          </a:p>
        </p:txBody>
      </p:sp>
      <p:sp>
        <p:nvSpPr>
          <p:cNvPr id="4" name="Slide Number Placeholder 3"/>
          <p:cNvSpPr>
            <a:spLocks noGrp="1"/>
          </p:cNvSpPr>
          <p:nvPr>
            <p:ph type="sldNum" sz="quarter" idx="5"/>
          </p:nvPr>
        </p:nvSpPr>
        <p:spPr/>
        <p:txBody>
          <a:bodyPr/>
          <a:lstStyle/>
          <a:p>
            <a:fld id="{26B71E44-4619-441F-B173-67D9A9F986B0}" type="slidenum">
              <a:rPr lang="en-CA" smtClean="0"/>
              <a:t>13</a:t>
            </a:fld>
            <a:endParaRPr lang="en-CA"/>
          </a:p>
        </p:txBody>
      </p:sp>
    </p:spTree>
    <p:extLst>
      <p:ext uri="{BB962C8B-B14F-4D97-AF65-F5344CB8AC3E}">
        <p14:creationId xmlns:p14="http://schemas.microsoft.com/office/powerpoint/2010/main" val="4958611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themeOverride" Target="../theme/themeOverride1.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9144000" cy="6858000"/>
          </a:xfrm>
          <a:prstGeom prst="rect">
            <a:avLst/>
          </a:prstGeom>
        </p:spPr>
      </p:pic>
      <p:sp>
        <p:nvSpPr>
          <p:cNvPr id="2" name="Title 1"/>
          <p:cNvSpPr>
            <a:spLocks noGrp="1"/>
          </p:cNvSpPr>
          <p:nvPr>
            <p:ph type="ctrTitle"/>
          </p:nvPr>
        </p:nvSpPr>
        <p:spPr>
          <a:xfrm>
            <a:off x="581192" y="990600"/>
            <a:ext cx="7989752" cy="1504844"/>
          </a:xfrm>
          <a:effectLst/>
        </p:spPr>
        <p:txBody>
          <a:bodyPr anchor="b">
            <a:normAutofit/>
          </a:bodyPr>
          <a:lstStyle>
            <a:lvl1pPr>
              <a:defRPr sz="36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581192" y="2615088"/>
            <a:ext cx="7989752" cy="794687"/>
          </a:xfrm>
        </p:spPr>
        <p:txBody>
          <a:bodyPr anchor="t">
            <a:normAutofit/>
          </a:bodyPr>
          <a:lstStyle>
            <a:lvl1pPr marL="0" indent="0" algn="l">
              <a:buNone/>
              <a:defRPr sz="2600" cap="all">
                <a:solidFill>
                  <a:schemeClr val="bg1">
                    <a:lumMod val="9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a:p>
            <a:endParaRPr lang="en-US" dirty="0"/>
          </a:p>
        </p:txBody>
      </p:sp>
    </p:spTree>
    <p:extLst>
      <p:ext uri="{BB962C8B-B14F-4D97-AF65-F5344CB8AC3E}">
        <p14:creationId xmlns:p14="http://schemas.microsoft.com/office/powerpoint/2010/main" val="3938639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53" t="26917" r="-253" b="68902"/>
          <a:stretch/>
        </p:blipFill>
        <p:spPr>
          <a:xfrm>
            <a:off x="28576" y="1"/>
            <a:ext cx="9143999" cy="328612"/>
          </a:xfrm>
          <a:prstGeom prst="rect">
            <a:avLst/>
          </a:prstGeom>
        </p:spPr>
      </p:pic>
      <p:sp>
        <p:nvSpPr>
          <p:cNvPr id="10" name="Trapezoid 9"/>
          <p:cNvSpPr/>
          <p:nvPr userDrawn="1"/>
        </p:nvSpPr>
        <p:spPr>
          <a:xfrm rot="10800000">
            <a:off x="19139" y="0"/>
            <a:ext cx="1381036" cy="1109708"/>
          </a:xfrm>
          <a:prstGeom prst="trapezoid">
            <a:avLst>
              <a:gd name="adj" fmla="val 77492"/>
            </a:avLst>
          </a:prstGeom>
          <a:solidFill>
            <a:schemeClr val="tx1">
              <a:lumMod val="85000"/>
              <a:lumOff val="1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CA" dirty="0"/>
          </a:p>
        </p:txBody>
      </p:sp>
      <p:sp>
        <p:nvSpPr>
          <p:cNvPr id="11" name="Rectangle 10"/>
          <p:cNvSpPr/>
          <p:nvPr userDrawn="1"/>
        </p:nvSpPr>
        <p:spPr>
          <a:xfrm>
            <a:off x="-4844" y="-1"/>
            <a:ext cx="711329" cy="110970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 name="Title 1"/>
          <p:cNvSpPr>
            <a:spLocks noGrp="1"/>
          </p:cNvSpPr>
          <p:nvPr userDrawn="1">
            <p:ph type="title" hasCustomPrompt="1"/>
          </p:nvPr>
        </p:nvSpPr>
        <p:spPr>
          <a:xfrm>
            <a:off x="1271486" y="394337"/>
            <a:ext cx="7853376" cy="781095"/>
          </a:xfrm>
        </p:spPr>
        <p:txBody>
          <a:bodyPr>
            <a:normAutofit/>
          </a:bodyPr>
          <a:lstStyle>
            <a:lvl1pPr>
              <a:lnSpc>
                <a:spcPct val="90000"/>
              </a:lnSpc>
              <a:defRPr sz="2800" b="1">
                <a:solidFill>
                  <a:schemeClr val="tx2"/>
                </a:solidFill>
              </a:defRPr>
            </a:lvl1pPr>
          </a:lstStyle>
          <a:p>
            <a:br>
              <a:rPr lang="en-US" dirty="0"/>
            </a:br>
            <a:r>
              <a:rPr lang="en-US" dirty="0"/>
              <a:t>Click to edit Master title style</a:t>
            </a:r>
          </a:p>
        </p:txBody>
      </p:sp>
      <p:sp>
        <p:nvSpPr>
          <p:cNvPr id="3" name="Content Placeholder 2"/>
          <p:cNvSpPr>
            <a:spLocks noGrp="1"/>
          </p:cNvSpPr>
          <p:nvPr userDrawn="1">
            <p:ph idx="1" hasCustomPrompt="1"/>
          </p:nvPr>
        </p:nvSpPr>
        <p:spPr>
          <a:xfrm>
            <a:off x="706485" y="1531124"/>
            <a:ext cx="7989752" cy="3630795"/>
          </a:xfrm>
        </p:spPr>
        <p:txBody>
          <a:bodyPr/>
          <a:lstStyle>
            <a:lvl1pPr>
              <a:spcBef>
                <a:spcPts val="0"/>
              </a:spcBef>
              <a:spcAft>
                <a:spcPts val="500"/>
              </a:spcAft>
              <a:buClr>
                <a:schemeClr val="tx2"/>
              </a:buClr>
              <a:defRPr sz="2400"/>
            </a:lvl1pPr>
            <a:lvl2pPr>
              <a:spcBef>
                <a:spcPts val="0"/>
              </a:spcBef>
              <a:spcAft>
                <a:spcPts val="500"/>
              </a:spcAft>
              <a:buClr>
                <a:schemeClr val="tx2"/>
              </a:buClr>
              <a:defRPr sz="2000"/>
            </a:lvl2pPr>
            <a:lvl3pPr>
              <a:spcBef>
                <a:spcPts val="0"/>
              </a:spcBef>
              <a:spcAft>
                <a:spcPts val="500"/>
              </a:spcAft>
              <a:buClr>
                <a:schemeClr val="tx2"/>
              </a:buClr>
              <a:defRPr sz="1800"/>
            </a:lvl3pPr>
            <a:lvl4pPr>
              <a:buClr>
                <a:schemeClr val="tx2"/>
              </a:buClr>
              <a:defRPr sz="1700"/>
            </a:lvl4pPr>
            <a:lvl5pPr>
              <a:buClr>
                <a:schemeClr val="tx2"/>
              </a:buClr>
              <a:defRPr sz="1600"/>
            </a:lvl5pPr>
          </a:lstStyle>
          <a:p>
            <a:pPr lvl="0"/>
            <a:r>
              <a:rPr lang="en-US" dirty="0"/>
              <a:t>Edit Master text styles</a:t>
            </a:r>
          </a:p>
          <a:p>
            <a:pPr lvl="1"/>
            <a:r>
              <a:rPr lang="en-US" dirty="0"/>
              <a:t>Second level</a:t>
            </a:r>
          </a:p>
          <a:p>
            <a:pPr lvl="2"/>
            <a:r>
              <a:rPr lang="en-US" dirty="0"/>
              <a:t>Third level</a:t>
            </a:r>
          </a:p>
        </p:txBody>
      </p:sp>
      <p:sp>
        <p:nvSpPr>
          <p:cNvPr id="6" name="Slide Number Placeholder 5"/>
          <p:cNvSpPr>
            <a:spLocks noGrp="1"/>
          </p:cNvSpPr>
          <p:nvPr userDrawn="1">
            <p:ph type="sldNum" sz="quarter" idx="12"/>
          </p:nvPr>
        </p:nvSpPr>
        <p:spPr>
          <a:xfrm>
            <a:off x="-3668" y="6492874"/>
            <a:ext cx="770468" cy="365125"/>
          </a:xfrm>
        </p:spPr>
        <p:txBody>
          <a:bodyPr/>
          <a:lstStyle>
            <a:lvl1pPr algn="ctr">
              <a:defRPr>
                <a:solidFill>
                  <a:schemeClr val="tx1">
                    <a:lumMod val="85000"/>
                    <a:lumOff val="15000"/>
                  </a:schemeClr>
                </a:solidFill>
              </a:defRPr>
            </a:lvl1pPr>
          </a:lstStyle>
          <a:p>
            <a:fld id="{5771F767-0FB1-44C9-A6CF-166E2F908689}" type="slidenum">
              <a:rPr lang="en-US" smtClean="0"/>
              <a:pPr/>
              <a:t>‹#›</a:t>
            </a:fld>
            <a:endParaRPr lang="en-US" dirty="0"/>
          </a:p>
        </p:txBody>
      </p:sp>
      <p:pic>
        <p:nvPicPr>
          <p:cNvPr id="16" name="Picture 15">
            <a:extLst>
              <a:ext uri="{FF2B5EF4-FFF2-40B4-BE49-F238E27FC236}">
                <a16:creationId xmlns:a16="http://schemas.microsoft.com/office/drawing/2014/main" id="{6EFBB5C3-1E66-475E-9793-B72E9479D009}"/>
              </a:ext>
            </a:extLst>
          </p:cNvPr>
          <p:cNvPicPr>
            <a:picLocks noChangeAspect="1"/>
          </p:cNvPicPr>
          <p:nvPr userDrawn="1"/>
        </p:nvPicPr>
        <p:blipFill rotWithShape="1">
          <a:blip r:embed="rId3"/>
          <a:srcRect t="1" r="75788" b="1402"/>
          <a:stretch/>
        </p:blipFill>
        <p:spPr>
          <a:xfrm>
            <a:off x="228263" y="255412"/>
            <a:ext cx="570842" cy="529473"/>
          </a:xfrm>
          <a:prstGeom prst="rect">
            <a:avLst/>
          </a:prstGeom>
        </p:spPr>
      </p:pic>
    </p:spTree>
    <p:extLst>
      <p:ext uri="{BB962C8B-B14F-4D97-AF65-F5344CB8AC3E}">
        <p14:creationId xmlns:p14="http://schemas.microsoft.com/office/powerpoint/2010/main" val="754712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_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57349" y="2043585"/>
            <a:ext cx="6858000" cy="1641490"/>
          </a:xfrm>
        </p:spPr>
        <p:txBody>
          <a:bodyPr wrap="none" anchor="t">
            <a:normAutofit/>
          </a:bodyPr>
          <a:lstStyle>
            <a:lvl1pPr algn="r">
              <a:defRPr sz="3960" b="1" spc="-203">
                <a:solidFill>
                  <a:schemeClr val="tx1"/>
                </a:soli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1657349" y="3694376"/>
            <a:ext cx="6858000" cy="754025"/>
          </a:xfrm>
        </p:spPr>
        <p:txBody>
          <a:bodyPr anchor="b">
            <a:normAutofit/>
          </a:bodyPr>
          <a:lstStyle>
            <a:lvl1pPr marL="0" indent="0" algn="r">
              <a:buNone/>
              <a:defRPr sz="2160" b="0">
                <a:solidFill>
                  <a:schemeClr val="tx1">
                    <a:lumMod val="85000"/>
                  </a:schemeClr>
                </a:solidFill>
                <a:latin typeface="+mj-lt"/>
              </a:defRPr>
            </a:lvl1pPr>
            <a:lvl2pPr marL="308610" indent="0" algn="ctr">
              <a:buNone/>
              <a:defRPr sz="1350"/>
            </a:lvl2pPr>
            <a:lvl3pPr marL="617220" indent="0" algn="ctr">
              <a:buNone/>
              <a:defRPr sz="1215"/>
            </a:lvl3pPr>
            <a:lvl4pPr marL="925830" indent="0" algn="ctr">
              <a:buNone/>
              <a:defRPr sz="1080"/>
            </a:lvl4pPr>
            <a:lvl5pPr marL="1234440" indent="0" algn="ctr">
              <a:buNone/>
              <a:defRPr sz="1080"/>
            </a:lvl5pPr>
            <a:lvl6pPr marL="1543050" indent="0" algn="ctr">
              <a:buNone/>
              <a:defRPr sz="1080"/>
            </a:lvl6pPr>
            <a:lvl7pPr marL="1851660" indent="0" algn="ctr">
              <a:buNone/>
              <a:defRPr sz="1080"/>
            </a:lvl7pPr>
            <a:lvl8pPr marL="2160270" indent="0" algn="ctr">
              <a:buNone/>
              <a:defRPr sz="1080"/>
            </a:lvl8pPr>
            <a:lvl9pPr marL="2468880" indent="0" algn="ctr">
              <a:buNone/>
              <a:defRPr sz="1080"/>
            </a:lvl9pPr>
          </a:lstStyle>
          <a:p>
            <a:r>
              <a:rPr lang="en-US"/>
              <a:t>Click to edit Master subtitle style</a:t>
            </a:r>
            <a:endParaRPr lang="en-US" dirty="0"/>
          </a:p>
        </p:txBody>
      </p:sp>
    </p:spTree>
    <p:extLst>
      <p:ext uri="{BB962C8B-B14F-4D97-AF65-F5344CB8AC3E}">
        <p14:creationId xmlns:p14="http://schemas.microsoft.com/office/powerpoint/2010/main" val="29437342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628650" y="365760"/>
            <a:ext cx="7886700" cy="873105"/>
          </a:xfrm>
        </p:spPr>
        <p:txBody>
          <a:bodyPr anchor="t"/>
          <a:lstStyle/>
          <a:p>
            <a:r>
              <a:rPr lang="en-US"/>
              <a:t>Click to edit Master title style</a:t>
            </a:r>
            <a:endParaRPr lang="en-US" dirty="0"/>
          </a:p>
        </p:txBody>
      </p:sp>
      <p:sp>
        <p:nvSpPr>
          <p:cNvPr id="3" name="Content Placeholder 2"/>
          <p:cNvSpPr>
            <a:spLocks noGrp="1"/>
          </p:cNvSpPr>
          <p:nvPr>
            <p:ph idx="1"/>
          </p:nvPr>
        </p:nvSpPr>
        <p:spPr>
          <a:xfrm>
            <a:off x="840000" y="1825625"/>
            <a:ext cx="7675350" cy="40712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0280C862-0571-455C-B0F2-DF1F48FF7D0E}"/>
              </a:ext>
            </a:extLst>
          </p:cNvPr>
          <p:cNvSpPr>
            <a:spLocks noGrp="1"/>
          </p:cNvSpPr>
          <p:nvPr>
            <p:ph type="sldNum" sz="quarter" idx="12"/>
          </p:nvPr>
        </p:nvSpPr>
        <p:spPr>
          <a:xfrm>
            <a:off x="8281169" y="6337322"/>
            <a:ext cx="715962" cy="363854"/>
          </a:xfrm>
        </p:spPr>
        <p:txBody>
          <a:bodyPr/>
          <a:lstStyle>
            <a:lvl1pPr>
              <a:defRPr/>
            </a:lvl1pPr>
          </a:lstStyle>
          <a:p>
            <a:pPr>
              <a:defRPr/>
            </a:pPr>
            <a:fld id="{A55384A0-DCDA-49C2-912D-BF4C74E86B09}"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40254581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only">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14168" y="690432"/>
            <a:ext cx="7266038" cy="482588"/>
          </a:xfrm>
          <a:prstGeom prst="rect">
            <a:avLst/>
          </a:prstGeom>
        </p:spPr>
        <p:txBody>
          <a:bodyPr lIns="0" tIns="0" rIns="0" bIns="0" anchor="t" anchorCtr="0"/>
          <a:lstStyle>
            <a:lvl1pPr algn="l">
              <a:defRPr sz="2800" cap="all">
                <a:solidFill>
                  <a:srgbClr val="E2231A"/>
                </a:solidFill>
              </a:defRPr>
            </a:lvl1pPr>
          </a:lstStyle>
          <a:p>
            <a:r>
              <a:rPr lang="en-US" dirty="0"/>
              <a:t>Click to edit Master title style</a:t>
            </a:r>
          </a:p>
        </p:txBody>
      </p:sp>
      <p:sp>
        <p:nvSpPr>
          <p:cNvPr id="10" name="Text Placeholder 9"/>
          <p:cNvSpPr>
            <a:spLocks noGrp="1"/>
          </p:cNvSpPr>
          <p:nvPr>
            <p:ph type="body" sz="quarter" idx="10"/>
          </p:nvPr>
        </p:nvSpPr>
        <p:spPr>
          <a:xfrm>
            <a:off x="560439" y="1536192"/>
            <a:ext cx="8219767" cy="3795728"/>
          </a:xfrm>
          <a:prstGeom prst="rect">
            <a:avLst/>
          </a:prstGeom>
        </p:spPr>
        <p:txBody>
          <a:bodyPr vert="horz"/>
          <a:lstStyle>
            <a:lvl1pPr marL="0" marR="0" indent="0" algn="l" defTabSz="342900" rtl="0" eaLnBrk="1" fontAlgn="auto" latinLnBrk="0" hangingPunct="1">
              <a:lnSpc>
                <a:spcPct val="100000"/>
              </a:lnSpc>
              <a:spcBef>
                <a:spcPct val="20000"/>
              </a:spcBef>
              <a:spcAft>
                <a:spcPts val="0"/>
              </a:spcAft>
              <a:buClrTx/>
              <a:buSzTx/>
              <a:buFont typeface="Arial"/>
              <a:buNone/>
              <a:tabLst/>
              <a:defRPr sz="2400"/>
            </a:lvl1pPr>
            <a:lvl2pPr>
              <a:defRPr sz="2100"/>
            </a:lvl2pPr>
            <a:lvl3pPr>
              <a:defRPr sz="2100"/>
            </a:lvl3pPr>
            <a:lvl4pPr>
              <a:defRPr sz="2100"/>
            </a:lvl4pPr>
            <a:lvl5pPr>
              <a:defRPr sz="13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150"/>
            <a:ext cx="9144000" cy="690282"/>
          </a:xfrm>
          <a:prstGeom prst="rect">
            <a:avLst/>
          </a:prstGeom>
        </p:spPr>
      </p:pic>
      <p:sp>
        <p:nvSpPr>
          <p:cNvPr id="13" name="Slide Number Placeholder 12"/>
          <p:cNvSpPr>
            <a:spLocks noGrp="1"/>
          </p:cNvSpPr>
          <p:nvPr>
            <p:ph type="sldNum" sz="quarter" idx="13"/>
          </p:nvPr>
        </p:nvSpPr>
        <p:spPr/>
        <p:txBody>
          <a:bodyPr/>
          <a:lstStyle>
            <a:lvl1pPr>
              <a:defRPr>
                <a:solidFill>
                  <a:schemeClr val="bg1"/>
                </a:solidFill>
              </a:defRPr>
            </a:lvl1pPr>
          </a:lstStyle>
          <a:p>
            <a:pPr>
              <a:defRPr/>
            </a:pPr>
            <a:fld id="{15738673-5A64-4BE5-BB54-00BB9704DBF7}" type="slidenum">
              <a:rPr lang="en-US" smtClean="0"/>
              <a:pPr>
                <a:defRPr/>
              </a:pPr>
              <a:t>‹#›</a:t>
            </a:fld>
            <a:endParaRPr lang="en-US" dirty="0"/>
          </a:p>
        </p:txBody>
      </p:sp>
    </p:spTree>
    <p:extLst>
      <p:ext uri="{BB962C8B-B14F-4D97-AF65-F5344CB8AC3E}">
        <p14:creationId xmlns:p14="http://schemas.microsoft.com/office/powerpoint/2010/main" val="123511922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t" anchorCtr="0">
            <a:normAutofit/>
          </a:bodyPr>
          <a:lstStyle/>
          <a:p>
            <a:pPr lvl="0"/>
            <a:r>
              <a:rPr lang="en-US" dirty="0"/>
              <a:t>Edit Master text styles</a:t>
            </a:r>
          </a:p>
          <a:p>
            <a:pPr lvl="1"/>
            <a:r>
              <a:rPr lang="en-US" dirty="0"/>
              <a:t>Second level</a:t>
            </a:r>
          </a:p>
          <a:p>
            <a:pPr lvl="2"/>
            <a:r>
              <a:rPr lang="en-US" dirty="0"/>
              <a:t>Third level</a:t>
            </a:r>
          </a:p>
        </p:txBody>
      </p:sp>
      <p:sp>
        <p:nvSpPr>
          <p:cNvPr id="4" name="Date Placeholder 3"/>
          <p:cNvSpPr>
            <a:spLocks noGrp="1"/>
          </p:cNvSpPr>
          <p:nvPr>
            <p:ph type="dt" sz="half" idx="2"/>
          </p:nvPr>
        </p:nvSpPr>
        <p:spPr>
          <a:xfrm>
            <a:off x="5559327" y="5956136"/>
            <a:ext cx="2133600" cy="365125"/>
          </a:xfrm>
          <a:prstGeom prst="rect">
            <a:avLst/>
          </a:prstGeom>
        </p:spPr>
        <p:txBody>
          <a:bodyPr vert="horz" lIns="91440" tIns="45720" rIns="91440" bIns="45720" rtlCol="0" anchor="ctr"/>
          <a:lstStyle>
            <a:lvl1pPr algn="r">
              <a:defRPr sz="900">
                <a:solidFill>
                  <a:schemeClr val="accent2"/>
                </a:solidFill>
              </a:defRPr>
            </a:lvl1pPr>
          </a:lstStyle>
          <a:p>
            <a:endParaRPr lang="en-US" dirty="0"/>
          </a:p>
        </p:txBody>
      </p:sp>
      <p:sp>
        <p:nvSpPr>
          <p:cNvPr id="5" name="Footer Placeholder 4"/>
          <p:cNvSpPr>
            <a:spLocks noGrp="1"/>
          </p:cNvSpPr>
          <p:nvPr>
            <p:ph type="ftr" sz="quarter" idx="3"/>
          </p:nvPr>
        </p:nvSpPr>
        <p:spPr>
          <a:xfrm>
            <a:off x="581192" y="5951810"/>
            <a:ext cx="4870585"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7800476" y="5956136"/>
            <a:ext cx="770468"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2753318"/>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i="1"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C76D5932-C0F5-4E52-BCB8-7388CEF6CA5B}"/>
              </a:ext>
            </a:extLst>
          </p:cNvPr>
          <p:cNvSpPr>
            <a:spLocks noGrp="1"/>
          </p:cNvSpPr>
          <p:nvPr>
            <p:ph type="title"/>
          </p:nvPr>
        </p:nvSpPr>
        <p:spPr bwMode="auto">
          <a:xfrm>
            <a:off x="628650" y="365760"/>
            <a:ext cx="7886700" cy="1325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1027" name="Text Placeholder 2">
            <a:extLst>
              <a:ext uri="{FF2B5EF4-FFF2-40B4-BE49-F238E27FC236}">
                <a16:creationId xmlns:a16="http://schemas.microsoft.com/office/drawing/2014/main" id="{36C9C578-838E-47A6-94C1-9F439827294F}"/>
              </a:ext>
            </a:extLst>
          </p:cNvPr>
          <p:cNvSpPr>
            <a:spLocks noGrp="1"/>
          </p:cNvSpPr>
          <p:nvPr>
            <p:ph type="body" idx="1"/>
          </p:nvPr>
        </p:nvSpPr>
        <p:spPr bwMode="auto">
          <a:xfrm>
            <a:off x="839788" y="1824990"/>
            <a:ext cx="7675562" cy="4352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6" name="Slide Number Placeholder 5">
            <a:extLst>
              <a:ext uri="{FF2B5EF4-FFF2-40B4-BE49-F238E27FC236}">
                <a16:creationId xmlns:a16="http://schemas.microsoft.com/office/drawing/2014/main" id="{49BF435B-5CC8-4EE9-8256-5F34DDA7F940}"/>
              </a:ext>
            </a:extLst>
          </p:cNvPr>
          <p:cNvSpPr>
            <a:spLocks noGrp="1"/>
          </p:cNvSpPr>
          <p:nvPr>
            <p:ph type="sldNum" sz="quarter" idx="4"/>
          </p:nvPr>
        </p:nvSpPr>
        <p:spPr>
          <a:xfrm>
            <a:off x="8261504" y="6311266"/>
            <a:ext cx="715962" cy="363854"/>
          </a:xfrm>
          <a:prstGeom prst="rect">
            <a:avLst/>
          </a:prstGeom>
        </p:spPr>
        <p:txBody>
          <a:bodyPr vert="horz" lIns="91440" tIns="45720" rIns="91440" bIns="45720" rtlCol="0" anchor="ctr"/>
          <a:lstStyle>
            <a:lvl1pPr algn="r" defTabSz="320954" eaLnBrk="1" fontAlgn="auto" hangingPunct="1">
              <a:spcBef>
                <a:spcPts val="0"/>
              </a:spcBef>
              <a:spcAft>
                <a:spcPts val="0"/>
              </a:spcAft>
              <a:defRPr sz="810">
                <a:solidFill>
                  <a:schemeClr val="bg1"/>
                </a:solidFill>
                <a:latin typeface="+mn-lt"/>
              </a:defRPr>
            </a:lvl1pPr>
          </a:lstStyle>
          <a:p>
            <a:pPr>
              <a:defRPr/>
            </a:pPr>
            <a:fld id="{15738673-5A64-4BE5-BB54-00BB9704DBF7}" type="slidenum">
              <a:rPr lang="en-US" smtClean="0"/>
              <a:pPr>
                <a:defRPr/>
              </a:pPr>
              <a:t>‹#›</a:t>
            </a:fld>
            <a:endParaRPr lang="en-US" dirty="0"/>
          </a:p>
        </p:txBody>
      </p:sp>
    </p:spTree>
    <p:extLst>
      <p:ext uri="{BB962C8B-B14F-4D97-AF65-F5344CB8AC3E}">
        <p14:creationId xmlns:p14="http://schemas.microsoft.com/office/powerpoint/2010/main" val="3482017676"/>
      </p:ext>
    </p:extLst>
  </p:cSld>
  <p:clrMap bg1="dk1" tx1="lt1" bg2="dk2" tx2="lt2" accent1="accent1" accent2="accent2" accent3="accent3" accent4="accent4" accent5="accent5" accent6="accent6" hlink="hlink" folHlink="folHlink"/>
  <p:sldLayoutIdLst>
    <p:sldLayoutId id="2147483664" r:id="rId1"/>
    <p:sldLayoutId id="2147483665" r:id="rId2"/>
    <p:sldLayoutId id="2147483666" r:id="rId3"/>
  </p:sldLayoutIdLst>
  <p:hf hdr="0" dt="0"/>
  <p:txStyles>
    <p:titleStyle>
      <a:lvl1pPr algn="l" defTabSz="617220" rtl="0" eaLnBrk="0" fontAlgn="base" hangingPunct="0">
        <a:lnSpc>
          <a:spcPct val="90000"/>
        </a:lnSpc>
        <a:spcBef>
          <a:spcPct val="0"/>
        </a:spcBef>
        <a:spcAft>
          <a:spcPct val="0"/>
        </a:spcAft>
        <a:defRPr sz="3960" kern="1200">
          <a:solidFill>
            <a:srgbClr val="6F6F6F"/>
          </a:solidFill>
          <a:latin typeface="+mj-lt"/>
          <a:ea typeface="+mj-ea"/>
          <a:cs typeface="+mj-cs"/>
        </a:defRPr>
      </a:lvl1pPr>
      <a:lvl2pPr algn="l" defTabSz="617220" rtl="0" eaLnBrk="0" fontAlgn="base" hangingPunct="0">
        <a:lnSpc>
          <a:spcPct val="90000"/>
        </a:lnSpc>
        <a:spcBef>
          <a:spcPct val="0"/>
        </a:spcBef>
        <a:spcAft>
          <a:spcPct val="0"/>
        </a:spcAft>
        <a:defRPr sz="3960">
          <a:solidFill>
            <a:srgbClr val="6F6F6F"/>
          </a:solidFill>
          <a:latin typeface="Arial" charset="0"/>
        </a:defRPr>
      </a:lvl2pPr>
      <a:lvl3pPr algn="l" defTabSz="617220" rtl="0" eaLnBrk="0" fontAlgn="base" hangingPunct="0">
        <a:lnSpc>
          <a:spcPct val="90000"/>
        </a:lnSpc>
        <a:spcBef>
          <a:spcPct val="0"/>
        </a:spcBef>
        <a:spcAft>
          <a:spcPct val="0"/>
        </a:spcAft>
        <a:defRPr sz="3960">
          <a:solidFill>
            <a:srgbClr val="6F6F6F"/>
          </a:solidFill>
          <a:latin typeface="Arial" charset="0"/>
        </a:defRPr>
      </a:lvl3pPr>
      <a:lvl4pPr algn="l" defTabSz="617220" rtl="0" eaLnBrk="0" fontAlgn="base" hangingPunct="0">
        <a:lnSpc>
          <a:spcPct val="90000"/>
        </a:lnSpc>
        <a:spcBef>
          <a:spcPct val="0"/>
        </a:spcBef>
        <a:spcAft>
          <a:spcPct val="0"/>
        </a:spcAft>
        <a:defRPr sz="3960">
          <a:solidFill>
            <a:srgbClr val="6F6F6F"/>
          </a:solidFill>
          <a:latin typeface="Arial" charset="0"/>
        </a:defRPr>
      </a:lvl4pPr>
      <a:lvl5pPr algn="l" defTabSz="617220" rtl="0" eaLnBrk="0" fontAlgn="base" hangingPunct="0">
        <a:lnSpc>
          <a:spcPct val="90000"/>
        </a:lnSpc>
        <a:spcBef>
          <a:spcPct val="0"/>
        </a:spcBef>
        <a:spcAft>
          <a:spcPct val="0"/>
        </a:spcAft>
        <a:defRPr sz="3960">
          <a:solidFill>
            <a:srgbClr val="6F6F6F"/>
          </a:solidFill>
          <a:latin typeface="Arial" charset="0"/>
        </a:defRPr>
      </a:lvl5pPr>
      <a:lvl6pPr marL="411480" algn="l" defTabSz="617220" rtl="0" fontAlgn="base">
        <a:lnSpc>
          <a:spcPct val="90000"/>
        </a:lnSpc>
        <a:spcBef>
          <a:spcPct val="0"/>
        </a:spcBef>
        <a:spcAft>
          <a:spcPct val="0"/>
        </a:spcAft>
        <a:defRPr sz="3960">
          <a:solidFill>
            <a:srgbClr val="6F6F6F"/>
          </a:solidFill>
          <a:latin typeface="Arial" charset="0"/>
        </a:defRPr>
      </a:lvl6pPr>
      <a:lvl7pPr marL="822960" algn="l" defTabSz="617220" rtl="0" fontAlgn="base">
        <a:lnSpc>
          <a:spcPct val="90000"/>
        </a:lnSpc>
        <a:spcBef>
          <a:spcPct val="0"/>
        </a:spcBef>
        <a:spcAft>
          <a:spcPct val="0"/>
        </a:spcAft>
        <a:defRPr sz="3960">
          <a:solidFill>
            <a:srgbClr val="6F6F6F"/>
          </a:solidFill>
          <a:latin typeface="Arial" charset="0"/>
        </a:defRPr>
      </a:lvl7pPr>
      <a:lvl8pPr marL="1234440" algn="l" defTabSz="617220" rtl="0" fontAlgn="base">
        <a:lnSpc>
          <a:spcPct val="90000"/>
        </a:lnSpc>
        <a:spcBef>
          <a:spcPct val="0"/>
        </a:spcBef>
        <a:spcAft>
          <a:spcPct val="0"/>
        </a:spcAft>
        <a:defRPr sz="3960">
          <a:solidFill>
            <a:srgbClr val="6F6F6F"/>
          </a:solidFill>
          <a:latin typeface="Arial" charset="0"/>
        </a:defRPr>
      </a:lvl8pPr>
      <a:lvl9pPr marL="1645920" algn="l" defTabSz="617220" rtl="0" fontAlgn="base">
        <a:lnSpc>
          <a:spcPct val="90000"/>
        </a:lnSpc>
        <a:spcBef>
          <a:spcPct val="0"/>
        </a:spcBef>
        <a:spcAft>
          <a:spcPct val="0"/>
        </a:spcAft>
        <a:defRPr sz="3960">
          <a:solidFill>
            <a:srgbClr val="6F6F6F"/>
          </a:solidFill>
          <a:latin typeface="Arial" charset="0"/>
        </a:defRPr>
      </a:lvl9pPr>
    </p:titleStyle>
    <p:bodyStyle>
      <a:lvl1pPr marL="154305" indent="-154305" algn="l" defTabSz="617220" rtl="0" eaLnBrk="0" fontAlgn="base" hangingPunct="0">
        <a:lnSpc>
          <a:spcPct val="90000"/>
        </a:lnSpc>
        <a:spcBef>
          <a:spcPts val="675"/>
        </a:spcBef>
        <a:spcAft>
          <a:spcPct val="0"/>
        </a:spcAft>
        <a:buFont typeface="Arial" panose="020B0604020202020204" pitchFamily="34" charset="0"/>
        <a:buChar char="•"/>
        <a:defRPr sz="2880" kern="1200">
          <a:solidFill>
            <a:schemeClr val="bg1"/>
          </a:solidFill>
          <a:latin typeface="+mn-lt"/>
          <a:ea typeface="+mn-ea"/>
          <a:cs typeface="+mn-cs"/>
        </a:defRPr>
      </a:lvl1pPr>
      <a:lvl2pPr marL="462915" indent="-154305" algn="l" defTabSz="617220" rtl="0" eaLnBrk="0" fontAlgn="base" hangingPunct="0">
        <a:lnSpc>
          <a:spcPct val="90000"/>
        </a:lnSpc>
        <a:spcBef>
          <a:spcPts val="338"/>
        </a:spcBef>
        <a:spcAft>
          <a:spcPct val="0"/>
        </a:spcAft>
        <a:buFont typeface="Arial" panose="020B0604020202020204" pitchFamily="34" charset="0"/>
        <a:buChar char="•"/>
        <a:defRPr sz="2520" kern="1200">
          <a:solidFill>
            <a:schemeClr val="bg1"/>
          </a:solidFill>
          <a:latin typeface="+mn-lt"/>
          <a:ea typeface="+mn-ea"/>
          <a:cs typeface="+mn-cs"/>
        </a:defRPr>
      </a:lvl2pPr>
      <a:lvl3pPr marL="771525" indent="-154305" algn="l" defTabSz="617220" rtl="0" eaLnBrk="0" fontAlgn="base" hangingPunct="0">
        <a:lnSpc>
          <a:spcPct val="90000"/>
        </a:lnSpc>
        <a:spcBef>
          <a:spcPts val="338"/>
        </a:spcBef>
        <a:spcAft>
          <a:spcPct val="0"/>
        </a:spcAft>
        <a:buFont typeface="Arial" panose="020B0604020202020204" pitchFamily="34" charset="0"/>
        <a:buChar char="•"/>
        <a:defRPr sz="2160" kern="1200">
          <a:solidFill>
            <a:schemeClr val="bg1"/>
          </a:solidFill>
          <a:latin typeface="+mn-lt"/>
          <a:ea typeface="+mn-ea"/>
          <a:cs typeface="+mn-cs"/>
        </a:defRPr>
      </a:lvl3pPr>
      <a:lvl4pPr marL="1080135" indent="-154305" algn="l" defTabSz="617220" rtl="0" eaLnBrk="0" fontAlgn="base" hangingPunct="0">
        <a:lnSpc>
          <a:spcPct val="90000"/>
        </a:lnSpc>
        <a:spcBef>
          <a:spcPts val="338"/>
        </a:spcBef>
        <a:spcAft>
          <a:spcPct val="0"/>
        </a:spcAft>
        <a:buFont typeface="Arial" panose="020B0604020202020204" pitchFamily="34" charset="0"/>
        <a:buChar char="•"/>
        <a:defRPr sz="1800" kern="1200">
          <a:solidFill>
            <a:schemeClr val="bg1"/>
          </a:solidFill>
          <a:latin typeface="+mn-lt"/>
          <a:ea typeface="+mn-ea"/>
          <a:cs typeface="+mn-cs"/>
        </a:defRPr>
      </a:lvl4pPr>
      <a:lvl5pPr marL="1388745" indent="-154305" algn="l" defTabSz="617220" rtl="0" eaLnBrk="0" fontAlgn="base" hangingPunct="0">
        <a:lnSpc>
          <a:spcPct val="90000"/>
        </a:lnSpc>
        <a:spcBef>
          <a:spcPts val="338"/>
        </a:spcBef>
        <a:spcAft>
          <a:spcPct val="0"/>
        </a:spcAft>
        <a:buFont typeface="Arial" panose="020B0604020202020204" pitchFamily="34" charset="0"/>
        <a:buChar char="•"/>
        <a:defRPr sz="1440" kern="1200">
          <a:solidFill>
            <a:schemeClr val="bg1"/>
          </a:solidFill>
          <a:latin typeface="+mn-lt"/>
          <a:ea typeface="+mn-ea"/>
          <a:cs typeface="+mn-cs"/>
        </a:defRPr>
      </a:lvl5pPr>
      <a:lvl6pPr marL="1697355" indent="-154305" algn="l" defTabSz="617220" rtl="0" eaLnBrk="1" latinLnBrk="0" hangingPunct="1">
        <a:lnSpc>
          <a:spcPct val="90000"/>
        </a:lnSpc>
        <a:spcBef>
          <a:spcPts val="338"/>
        </a:spcBef>
        <a:buFont typeface="Arial" panose="020B0604020202020204" pitchFamily="34" charset="0"/>
        <a:buChar char="•"/>
        <a:defRPr sz="1215" kern="1200">
          <a:solidFill>
            <a:schemeClr val="tx1"/>
          </a:solidFill>
          <a:latin typeface="+mn-lt"/>
          <a:ea typeface="+mn-ea"/>
          <a:cs typeface="+mn-cs"/>
        </a:defRPr>
      </a:lvl6pPr>
      <a:lvl7pPr marL="2005965" indent="-154305" algn="l" defTabSz="617220" rtl="0" eaLnBrk="1" latinLnBrk="0" hangingPunct="1">
        <a:lnSpc>
          <a:spcPct val="90000"/>
        </a:lnSpc>
        <a:spcBef>
          <a:spcPts val="338"/>
        </a:spcBef>
        <a:buFont typeface="Arial" panose="020B0604020202020204" pitchFamily="34" charset="0"/>
        <a:buChar char="•"/>
        <a:defRPr sz="1215" kern="1200">
          <a:solidFill>
            <a:schemeClr val="tx1"/>
          </a:solidFill>
          <a:latin typeface="+mn-lt"/>
          <a:ea typeface="+mn-ea"/>
          <a:cs typeface="+mn-cs"/>
        </a:defRPr>
      </a:lvl7pPr>
      <a:lvl8pPr marL="2314575" indent="-154305" algn="l" defTabSz="617220" rtl="0" eaLnBrk="1" latinLnBrk="0" hangingPunct="1">
        <a:lnSpc>
          <a:spcPct val="90000"/>
        </a:lnSpc>
        <a:spcBef>
          <a:spcPts val="338"/>
        </a:spcBef>
        <a:buFont typeface="Arial" panose="020B0604020202020204" pitchFamily="34" charset="0"/>
        <a:buChar char="•"/>
        <a:defRPr sz="1215" kern="1200">
          <a:solidFill>
            <a:schemeClr val="tx1"/>
          </a:solidFill>
          <a:latin typeface="+mn-lt"/>
          <a:ea typeface="+mn-ea"/>
          <a:cs typeface="+mn-cs"/>
        </a:defRPr>
      </a:lvl8pPr>
      <a:lvl9pPr marL="2623185" indent="-154305" algn="l" defTabSz="617220" rtl="0" eaLnBrk="1" latinLnBrk="0" hangingPunct="1">
        <a:lnSpc>
          <a:spcPct val="90000"/>
        </a:lnSpc>
        <a:spcBef>
          <a:spcPts val="338"/>
        </a:spcBef>
        <a:buFont typeface="Arial" panose="020B0604020202020204" pitchFamily="34" charset="0"/>
        <a:buChar char="•"/>
        <a:defRPr sz="1215" kern="1200">
          <a:solidFill>
            <a:schemeClr val="tx1"/>
          </a:solidFill>
          <a:latin typeface="+mn-lt"/>
          <a:ea typeface="+mn-ea"/>
          <a:cs typeface="+mn-cs"/>
        </a:defRPr>
      </a:lvl9pPr>
    </p:bodyStyle>
    <p:otherStyle>
      <a:defPPr>
        <a:defRPr lang="en-US"/>
      </a:defPPr>
      <a:lvl1pPr marL="0" algn="l" defTabSz="617220" rtl="0" eaLnBrk="1" latinLnBrk="0" hangingPunct="1">
        <a:defRPr sz="1215" kern="1200">
          <a:solidFill>
            <a:schemeClr val="tx1"/>
          </a:solidFill>
          <a:latin typeface="+mn-lt"/>
          <a:ea typeface="+mn-ea"/>
          <a:cs typeface="+mn-cs"/>
        </a:defRPr>
      </a:lvl1pPr>
      <a:lvl2pPr marL="308610" algn="l" defTabSz="617220" rtl="0" eaLnBrk="1" latinLnBrk="0" hangingPunct="1">
        <a:defRPr sz="1215" kern="1200">
          <a:solidFill>
            <a:schemeClr val="tx1"/>
          </a:solidFill>
          <a:latin typeface="+mn-lt"/>
          <a:ea typeface="+mn-ea"/>
          <a:cs typeface="+mn-cs"/>
        </a:defRPr>
      </a:lvl2pPr>
      <a:lvl3pPr marL="617220" algn="l" defTabSz="617220" rtl="0" eaLnBrk="1" latinLnBrk="0" hangingPunct="1">
        <a:defRPr sz="1215" kern="1200">
          <a:solidFill>
            <a:schemeClr val="tx1"/>
          </a:solidFill>
          <a:latin typeface="+mn-lt"/>
          <a:ea typeface="+mn-ea"/>
          <a:cs typeface="+mn-cs"/>
        </a:defRPr>
      </a:lvl3pPr>
      <a:lvl4pPr marL="925830" algn="l" defTabSz="617220" rtl="0" eaLnBrk="1" latinLnBrk="0" hangingPunct="1">
        <a:defRPr sz="1215" kern="1200">
          <a:solidFill>
            <a:schemeClr val="tx1"/>
          </a:solidFill>
          <a:latin typeface="+mn-lt"/>
          <a:ea typeface="+mn-ea"/>
          <a:cs typeface="+mn-cs"/>
        </a:defRPr>
      </a:lvl4pPr>
      <a:lvl5pPr marL="1234440" algn="l" defTabSz="617220" rtl="0" eaLnBrk="1" latinLnBrk="0" hangingPunct="1">
        <a:defRPr sz="1215" kern="1200">
          <a:solidFill>
            <a:schemeClr val="tx1"/>
          </a:solidFill>
          <a:latin typeface="+mn-lt"/>
          <a:ea typeface="+mn-ea"/>
          <a:cs typeface="+mn-cs"/>
        </a:defRPr>
      </a:lvl5pPr>
      <a:lvl6pPr marL="1543050" algn="l" defTabSz="617220" rtl="0" eaLnBrk="1" latinLnBrk="0" hangingPunct="1">
        <a:defRPr sz="1215" kern="1200">
          <a:solidFill>
            <a:schemeClr val="tx1"/>
          </a:solidFill>
          <a:latin typeface="+mn-lt"/>
          <a:ea typeface="+mn-ea"/>
          <a:cs typeface="+mn-cs"/>
        </a:defRPr>
      </a:lvl6pPr>
      <a:lvl7pPr marL="1851660" algn="l" defTabSz="617220" rtl="0" eaLnBrk="1" latinLnBrk="0" hangingPunct="1">
        <a:defRPr sz="1215" kern="1200">
          <a:solidFill>
            <a:schemeClr val="tx1"/>
          </a:solidFill>
          <a:latin typeface="+mn-lt"/>
          <a:ea typeface="+mn-ea"/>
          <a:cs typeface="+mn-cs"/>
        </a:defRPr>
      </a:lvl7pPr>
      <a:lvl8pPr marL="2160270" algn="l" defTabSz="617220" rtl="0" eaLnBrk="1" latinLnBrk="0" hangingPunct="1">
        <a:defRPr sz="1215" kern="1200">
          <a:solidFill>
            <a:schemeClr val="tx1"/>
          </a:solidFill>
          <a:latin typeface="+mn-lt"/>
          <a:ea typeface="+mn-ea"/>
          <a:cs typeface="+mn-cs"/>
        </a:defRPr>
      </a:lvl8pPr>
      <a:lvl9pPr marL="2468880" algn="l" defTabSz="617220" rtl="0" eaLnBrk="1" latinLnBrk="0" hangingPunct="1">
        <a:defRPr sz="12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www.infrastructureontario.ca/uploadedFiles/_CONTENT/News/2_Market_Update/Spring-2020-P3-Market-Update.pdf" TargetMode="External"/><Relationship Id="rId4" Type="http://schemas.openxmlformats.org/officeDocument/2006/relationships/image" Target="../media/image18.jpe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opentextbc.ca/projectmanagement/"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www.youtube.com/watch/Lns9n_TMlhk" TargetMode="External"/><Relationship Id="rId5" Type="http://schemas.openxmlformats.org/officeDocument/2006/relationships/image" Target="../media/image13.sv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CA" dirty="0"/>
              <a:t>Module 3</a:t>
            </a:r>
            <a:br>
              <a:rPr lang="en-CA" dirty="0"/>
            </a:br>
            <a:r>
              <a:rPr lang="en-CA" dirty="0"/>
              <a:t>Role of the project manager in project procurement</a:t>
            </a:r>
          </a:p>
        </p:txBody>
      </p:sp>
      <p:sp>
        <p:nvSpPr>
          <p:cNvPr id="3" name="Subtitle 2"/>
          <p:cNvSpPr>
            <a:spLocks noGrp="1"/>
          </p:cNvSpPr>
          <p:nvPr>
            <p:ph type="subTitle" idx="1"/>
          </p:nvPr>
        </p:nvSpPr>
        <p:spPr/>
        <p:txBody>
          <a:bodyPr/>
          <a:lstStyle/>
          <a:p>
            <a:r>
              <a:rPr lang="en-CA" dirty="0" err="1"/>
              <a:t>Mgmt</a:t>
            </a:r>
            <a:r>
              <a:rPr lang="en-CA" dirty="0"/>
              <a:t> 6063 – Project Procurement</a:t>
            </a:r>
          </a:p>
        </p:txBody>
      </p:sp>
    </p:spTree>
    <p:extLst>
      <p:ext uri="{BB962C8B-B14F-4D97-AF65-F5344CB8AC3E}">
        <p14:creationId xmlns:p14="http://schemas.microsoft.com/office/powerpoint/2010/main" val="4265687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3EBE9-6902-41EC-BD87-58EA1AB6583B}"/>
              </a:ext>
            </a:extLst>
          </p:cNvPr>
          <p:cNvSpPr>
            <a:spLocks noGrp="1"/>
          </p:cNvSpPr>
          <p:nvPr>
            <p:ph type="title"/>
          </p:nvPr>
        </p:nvSpPr>
        <p:spPr/>
        <p:txBody>
          <a:bodyPr/>
          <a:lstStyle/>
          <a:p>
            <a:r>
              <a:rPr lang="en-CA" dirty="0"/>
              <a:t>Types of partnering relationships</a:t>
            </a:r>
          </a:p>
        </p:txBody>
      </p:sp>
      <p:sp>
        <p:nvSpPr>
          <p:cNvPr id="4" name="Slide Number Placeholder 3">
            <a:extLst>
              <a:ext uri="{FF2B5EF4-FFF2-40B4-BE49-F238E27FC236}">
                <a16:creationId xmlns:a16="http://schemas.microsoft.com/office/drawing/2014/main" id="{9BBFE4D0-C836-4B8C-9293-291A5E70CD63}"/>
              </a:ext>
            </a:extLst>
          </p:cNvPr>
          <p:cNvSpPr>
            <a:spLocks noGrp="1"/>
          </p:cNvSpPr>
          <p:nvPr>
            <p:ph type="sldNum" sz="quarter" idx="12"/>
          </p:nvPr>
        </p:nvSpPr>
        <p:spPr/>
        <p:txBody>
          <a:bodyPr/>
          <a:lstStyle/>
          <a:p>
            <a:fld id="{5771F767-0FB1-44C9-A6CF-166E2F908689}" type="slidenum">
              <a:rPr lang="en-US" smtClean="0"/>
              <a:pPr/>
              <a:t>10</a:t>
            </a:fld>
            <a:endParaRPr lang="en-US" dirty="0"/>
          </a:p>
        </p:txBody>
      </p:sp>
      <p:pic>
        <p:nvPicPr>
          <p:cNvPr id="2052" name="Picture 4">
            <a:extLst>
              <a:ext uri="{FF2B5EF4-FFF2-40B4-BE49-F238E27FC236}">
                <a16:creationId xmlns:a16="http://schemas.microsoft.com/office/drawing/2014/main" id="{70BB4A8D-7756-4E93-8410-7957D004A9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37" y="1655181"/>
            <a:ext cx="9162893" cy="4532132"/>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Rounded Corners 12">
            <a:extLst>
              <a:ext uri="{FF2B5EF4-FFF2-40B4-BE49-F238E27FC236}">
                <a16:creationId xmlns:a16="http://schemas.microsoft.com/office/drawing/2014/main" id="{559CBD45-0D18-4871-A8B9-2D4242CD097D}"/>
              </a:ext>
            </a:extLst>
          </p:cNvPr>
          <p:cNvSpPr/>
          <p:nvPr/>
        </p:nvSpPr>
        <p:spPr>
          <a:xfrm>
            <a:off x="766800" y="1175433"/>
            <a:ext cx="1773200" cy="1040924"/>
          </a:xfrm>
          <a:prstGeom prst="roundRect">
            <a:avLst/>
          </a:prstGeom>
          <a:noFill/>
          <a:ln>
            <a:solidFill>
              <a:schemeClr val="tx1">
                <a:lumMod val="75000"/>
                <a:lumOff val="25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6D457F15-A6D1-4684-9A5F-08F642BC036F}"/>
              </a:ext>
            </a:extLst>
          </p:cNvPr>
          <p:cNvSpPr txBox="1"/>
          <p:nvPr/>
        </p:nvSpPr>
        <p:spPr>
          <a:xfrm>
            <a:off x="1414683" y="1234230"/>
            <a:ext cx="1551007" cy="923330"/>
          </a:xfrm>
          <a:prstGeom prst="rect">
            <a:avLst/>
          </a:prstGeom>
          <a:noFill/>
        </p:spPr>
        <p:txBody>
          <a:bodyPr wrap="square" rtlCol="0">
            <a:spAutoFit/>
          </a:bodyPr>
          <a:lstStyle/>
          <a:p>
            <a:r>
              <a:rPr lang="en-CA" dirty="0"/>
              <a:t>Risk to owner/ customer</a:t>
            </a:r>
          </a:p>
        </p:txBody>
      </p:sp>
    </p:spTree>
    <p:extLst>
      <p:ext uri="{BB962C8B-B14F-4D97-AF65-F5344CB8AC3E}">
        <p14:creationId xmlns:p14="http://schemas.microsoft.com/office/powerpoint/2010/main" val="36576817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7EC3FEF-6EB2-42CB-8CFE-2A492D522007}"/>
              </a:ext>
            </a:extLst>
          </p:cNvPr>
          <p:cNvPicPr>
            <a:picLocks noChangeAspect="1"/>
          </p:cNvPicPr>
          <p:nvPr/>
        </p:nvPicPr>
        <p:blipFill rotWithShape="1">
          <a:blip r:embed="rId3"/>
          <a:srcRect t="49000"/>
          <a:stretch/>
        </p:blipFill>
        <p:spPr>
          <a:xfrm>
            <a:off x="4489995" y="1229166"/>
            <a:ext cx="4292854" cy="3369330"/>
          </a:xfrm>
          <a:prstGeom prst="rect">
            <a:avLst/>
          </a:prstGeom>
        </p:spPr>
      </p:pic>
      <p:sp>
        <p:nvSpPr>
          <p:cNvPr id="2" name="Title 1">
            <a:extLst>
              <a:ext uri="{FF2B5EF4-FFF2-40B4-BE49-F238E27FC236}">
                <a16:creationId xmlns:a16="http://schemas.microsoft.com/office/drawing/2014/main" id="{6A1DA0F8-C521-4D7A-BB0F-CE6A24FE024D}"/>
              </a:ext>
            </a:extLst>
          </p:cNvPr>
          <p:cNvSpPr>
            <a:spLocks noGrp="1"/>
          </p:cNvSpPr>
          <p:nvPr>
            <p:ph type="title"/>
          </p:nvPr>
        </p:nvSpPr>
        <p:spPr/>
        <p:txBody>
          <a:bodyPr>
            <a:normAutofit fontScale="90000"/>
          </a:bodyPr>
          <a:lstStyle/>
          <a:p>
            <a:r>
              <a:rPr lang="en-CA" dirty="0"/>
              <a:t>Delivery Model for London’s transit system</a:t>
            </a:r>
          </a:p>
        </p:txBody>
      </p:sp>
      <p:sp>
        <p:nvSpPr>
          <p:cNvPr id="4" name="Slide Number Placeholder 3">
            <a:extLst>
              <a:ext uri="{FF2B5EF4-FFF2-40B4-BE49-F238E27FC236}">
                <a16:creationId xmlns:a16="http://schemas.microsoft.com/office/drawing/2014/main" id="{7F3A2530-D5C1-4EBB-9A38-878593D3619E}"/>
              </a:ext>
            </a:extLst>
          </p:cNvPr>
          <p:cNvSpPr>
            <a:spLocks noGrp="1"/>
          </p:cNvSpPr>
          <p:nvPr>
            <p:ph type="sldNum" sz="quarter" idx="11"/>
          </p:nvPr>
        </p:nvSpPr>
        <p:spPr>
          <a:xfrm>
            <a:off x="581192" y="5951810"/>
            <a:ext cx="4870585" cy="365125"/>
          </a:xfrm>
          <a:prstGeom prst="rect">
            <a:avLst/>
          </a:prstGeom>
        </p:spPr>
        <p:txBody>
          <a:bodyPr vert="horz" lIns="91440" tIns="45720" rIns="91440" bIns="45720" rtlCol="0" anchor="ctr"/>
          <a:lstStyle>
            <a:defPPr>
              <a:defRPr lang="en-US"/>
            </a:defPPr>
            <a:lvl1pPr marL="0" algn="l" defTabSz="457200" rtl="0" eaLnBrk="1" latinLnBrk="0" hangingPunct="1">
              <a:defRPr sz="900" kern="1200" cap="all">
                <a:solidFill>
                  <a:schemeClr val="accent2"/>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pic>
        <p:nvPicPr>
          <p:cNvPr id="5" name="Picture 4">
            <a:extLst>
              <a:ext uri="{FF2B5EF4-FFF2-40B4-BE49-F238E27FC236}">
                <a16:creationId xmlns:a16="http://schemas.microsoft.com/office/drawing/2014/main" id="{58B11D43-787C-415A-8599-40F3D10293A9}"/>
              </a:ext>
            </a:extLst>
          </p:cNvPr>
          <p:cNvPicPr>
            <a:picLocks noChangeAspect="1"/>
          </p:cNvPicPr>
          <p:nvPr/>
        </p:nvPicPr>
        <p:blipFill rotWithShape="1">
          <a:blip r:embed="rId3"/>
          <a:srcRect b="51000"/>
          <a:stretch/>
        </p:blipFill>
        <p:spPr>
          <a:xfrm>
            <a:off x="289935" y="1254112"/>
            <a:ext cx="4292855" cy="3237206"/>
          </a:xfrm>
          <a:prstGeom prst="rect">
            <a:avLst/>
          </a:prstGeom>
        </p:spPr>
      </p:pic>
      <p:pic>
        <p:nvPicPr>
          <p:cNvPr id="6" name="Picture 5">
            <a:extLst>
              <a:ext uri="{FF2B5EF4-FFF2-40B4-BE49-F238E27FC236}">
                <a16:creationId xmlns:a16="http://schemas.microsoft.com/office/drawing/2014/main" id="{389623A1-E0F3-44DC-ACAB-E39BC1206BAC}"/>
              </a:ext>
            </a:extLst>
          </p:cNvPr>
          <p:cNvPicPr>
            <a:picLocks noChangeAspect="1"/>
          </p:cNvPicPr>
          <p:nvPr/>
        </p:nvPicPr>
        <p:blipFill rotWithShape="1">
          <a:blip r:embed="rId4"/>
          <a:srcRect t="9556"/>
          <a:stretch/>
        </p:blipFill>
        <p:spPr>
          <a:xfrm>
            <a:off x="99868" y="4652231"/>
            <a:ext cx="8944263" cy="2042807"/>
          </a:xfrm>
          <a:prstGeom prst="rect">
            <a:avLst/>
          </a:prstGeom>
        </p:spPr>
      </p:pic>
    </p:spTree>
    <p:extLst>
      <p:ext uri="{BB962C8B-B14F-4D97-AF65-F5344CB8AC3E}">
        <p14:creationId xmlns:p14="http://schemas.microsoft.com/office/powerpoint/2010/main" val="3106172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3EBE9-6902-41EC-BD87-58EA1AB6583B}"/>
              </a:ext>
            </a:extLst>
          </p:cNvPr>
          <p:cNvSpPr>
            <a:spLocks noGrp="1"/>
          </p:cNvSpPr>
          <p:nvPr>
            <p:ph type="title"/>
          </p:nvPr>
        </p:nvSpPr>
        <p:spPr>
          <a:xfrm>
            <a:off x="1271486" y="394337"/>
            <a:ext cx="3175008" cy="1040016"/>
          </a:xfrm>
        </p:spPr>
        <p:txBody>
          <a:bodyPr>
            <a:normAutofit fontScale="90000"/>
          </a:bodyPr>
          <a:lstStyle/>
          <a:p>
            <a:r>
              <a:rPr lang="en-CA" dirty="0"/>
              <a:t>P3: public private </a:t>
            </a:r>
            <a:br>
              <a:rPr lang="en-CA" dirty="0"/>
            </a:br>
            <a:r>
              <a:rPr lang="en-CA" dirty="0"/>
              <a:t>partnerships</a:t>
            </a:r>
          </a:p>
        </p:txBody>
      </p:sp>
      <p:sp>
        <p:nvSpPr>
          <p:cNvPr id="4" name="Slide Number Placeholder 3">
            <a:extLst>
              <a:ext uri="{FF2B5EF4-FFF2-40B4-BE49-F238E27FC236}">
                <a16:creationId xmlns:a16="http://schemas.microsoft.com/office/drawing/2014/main" id="{9BBFE4D0-C836-4B8C-9293-291A5E70CD63}"/>
              </a:ext>
            </a:extLst>
          </p:cNvPr>
          <p:cNvSpPr>
            <a:spLocks noGrp="1"/>
          </p:cNvSpPr>
          <p:nvPr>
            <p:ph type="sldNum" sz="quarter" idx="12"/>
          </p:nvPr>
        </p:nvSpPr>
        <p:spPr/>
        <p:txBody>
          <a:bodyPr/>
          <a:lstStyle/>
          <a:p>
            <a:fld id="{5771F767-0FB1-44C9-A6CF-166E2F908689}" type="slidenum">
              <a:rPr lang="en-US" smtClean="0"/>
              <a:pPr/>
              <a:t>12</a:t>
            </a:fld>
            <a:endParaRPr lang="en-US" dirty="0"/>
          </a:p>
        </p:txBody>
      </p:sp>
      <p:pic>
        <p:nvPicPr>
          <p:cNvPr id="5" name="Picture 4">
            <a:extLst>
              <a:ext uri="{FF2B5EF4-FFF2-40B4-BE49-F238E27FC236}">
                <a16:creationId xmlns:a16="http://schemas.microsoft.com/office/drawing/2014/main" id="{CDE8AD86-24BB-4296-AF13-7879633CAE02}"/>
              </a:ext>
            </a:extLst>
          </p:cNvPr>
          <p:cNvPicPr>
            <a:picLocks noChangeAspect="1"/>
          </p:cNvPicPr>
          <p:nvPr/>
        </p:nvPicPr>
        <p:blipFill>
          <a:blip r:embed="rId3"/>
          <a:stretch>
            <a:fillRect/>
          </a:stretch>
        </p:blipFill>
        <p:spPr>
          <a:xfrm>
            <a:off x="314030" y="1517779"/>
            <a:ext cx="4515668" cy="2901038"/>
          </a:xfrm>
          <a:prstGeom prst="rect">
            <a:avLst/>
          </a:prstGeom>
        </p:spPr>
      </p:pic>
      <p:pic>
        <p:nvPicPr>
          <p:cNvPr id="3074" name="Picture 2">
            <a:extLst>
              <a:ext uri="{FF2B5EF4-FFF2-40B4-BE49-F238E27FC236}">
                <a16:creationId xmlns:a16="http://schemas.microsoft.com/office/drawing/2014/main" id="{EE42D0D6-F7DD-4267-8AF7-7C25671639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9698" y="0"/>
            <a:ext cx="4314302" cy="679467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4D20CE7A-55F9-152B-5FAC-2345D06E4B88}"/>
              </a:ext>
            </a:extLst>
          </p:cNvPr>
          <p:cNvGrpSpPr/>
          <p:nvPr/>
        </p:nvGrpSpPr>
        <p:grpSpPr>
          <a:xfrm>
            <a:off x="1138517" y="4763115"/>
            <a:ext cx="3175786" cy="1040924"/>
            <a:chOff x="1138517" y="4763115"/>
            <a:chExt cx="3175786" cy="1040924"/>
          </a:xfrm>
        </p:grpSpPr>
        <p:sp>
          <p:nvSpPr>
            <p:cNvPr id="6" name="TextBox 5">
              <a:extLst>
                <a:ext uri="{FF2B5EF4-FFF2-40B4-BE49-F238E27FC236}">
                  <a16:creationId xmlns:a16="http://schemas.microsoft.com/office/drawing/2014/main" id="{17997C32-0A9A-4440-AEF8-568167CFF2D2}"/>
                </a:ext>
              </a:extLst>
            </p:cNvPr>
            <p:cNvSpPr txBox="1"/>
            <p:nvPr/>
          </p:nvSpPr>
          <p:spPr>
            <a:xfrm>
              <a:off x="1218193" y="4960412"/>
              <a:ext cx="3096110" cy="646331"/>
            </a:xfrm>
            <a:prstGeom prst="rect">
              <a:avLst/>
            </a:prstGeom>
            <a:noFill/>
          </p:spPr>
          <p:txBody>
            <a:bodyPr wrap="square" rtlCol="0">
              <a:spAutoFit/>
            </a:bodyPr>
            <a:lstStyle/>
            <a:p>
              <a:r>
                <a:rPr lang="en-CA" dirty="0"/>
                <a:t>P3 Projects in Ontario:</a:t>
              </a:r>
            </a:p>
            <a:p>
              <a:r>
                <a:rPr lang="en-CA" dirty="0">
                  <a:solidFill>
                    <a:srgbClr val="C00000"/>
                  </a:solidFill>
                  <a:hlinkClick r:id="rId5">
                    <a:extLst>
                      <a:ext uri="{A12FA001-AC4F-418D-AE19-62706E023703}">
                        <ahyp:hlinkClr xmlns:ahyp="http://schemas.microsoft.com/office/drawing/2018/hyperlinkcolor" val="tx"/>
                      </a:ext>
                    </a:extLst>
                  </a:hlinkClick>
                </a:rPr>
                <a:t>Infrastructure Ontario Projects</a:t>
              </a:r>
              <a:endParaRPr lang="en-CA" dirty="0">
                <a:solidFill>
                  <a:srgbClr val="C00000"/>
                </a:solidFill>
              </a:endParaRPr>
            </a:p>
          </p:txBody>
        </p:sp>
        <p:sp>
          <p:nvSpPr>
            <p:cNvPr id="15" name="Rectangle: Rounded Corners 14">
              <a:extLst>
                <a:ext uri="{FF2B5EF4-FFF2-40B4-BE49-F238E27FC236}">
                  <a16:creationId xmlns:a16="http://schemas.microsoft.com/office/drawing/2014/main" id="{7F26FEDB-F01A-4971-9C86-A2170FF4A085}"/>
                </a:ext>
              </a:extLst>
            </p:cNvPr>
            <p:cNvSpPr/>
            <p:nvPr/>
          </p:nvSpPr>
          <p:spPr>
            <a:xfrm>
              <a:off x="1138517" y="4763115"/>
              <a:ext cx="3175785" cy="1040924"/>
            </a:xfrm>
            <a:prstGeom prst="roundRect">
              <a:avLst/>
            </a:prstGeom>
            <a:noFill/>
            <a:ln>
              <a:solidFill>
                <a:schemeClr val="tx1">
                  <a:lumMod val="75000"/>
                  <a:lumOff val="25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2926713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The partnering charter</a:t>
            </a:r>
          </a:p>
        </p:txBody>
      </p:sp>
      <p:pic>
        <p:nvPicPr>
          <p:cNvPr id="4"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1486" y="1284992"/>
            <a:ext cx="7389555" cy="5329729"/>
          </a:xfrm>
          <a:prstGeom prst="rect">
            <a:avLst/>
          </a:prstGeom>
          <a:noFill/>
          <a:ln w="3175">
            <a:solidFill>
              <a:schemeClr val="tx1"/>
            </a:solidFill>
            <a:miter lim="800000"/>
            <a:headEnd/>
            <a:tailEnd/>
          </a:ln>
          <a:effectLst>
            <a:outerShdw dist="107763" dir="2700000" algn="ctr" rotWithShape="0">
              <a:srgbClr val="EAEAEA"/>
            </a:outerShdw>
          </a:effectLst>
          <a:extLst>
            <a:ext uri="{909E8E84-426E-40DD-AFC4-6F175D3DCCD1}">
              <a14:hiddenFill xmlns:a14="http://schemas.microsoft.com/office/drawing/2010/main">
                <a:solidFill>
                  <a:srgbClr val="FF0000"/>
                </a:solidFill>
              </a14:hiddenFill>
            </a:ext>
          </a:extLst>
        </p:spPr>
      </p:pic>
      <p:sp>
        <p:nvSpPr>
          <p:cNvPr id="3" name="Speech Bubble: Rectangle 2">
            <a:extLst>
              <a:ext uri="{FF2B5EF4-FFF2-40B4-BE49-F238E27FC236}">
                <a16:creationId xmlns:a16="http://schemas.microsoft.com/office/drawing/2014/main" id="{5328149E-CFD4-19D7-D9C8-AF27B95E2F25}"/>
              </a:ext>
            </a:extLst>
          </p:cNvPr>
          <p:cNvSpPr/>
          <p:nvPr/>
        </p:nvSpPr>
        <p:spPr>
          <a:xfrm>
            <a:off x="118877" y="6123710"/>
            <a:ext cx="936333" cy="449352"/>
          </a:xfrm>
          <a:prstGeom prst="wedgeRectCallout">
            <a:avLst>
              <a:gd name="adj1" fmla="val 6209"/>
              <a:gd name="adj2" fmla="val 89189"/>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rgbClr val="C00000"/>
                </a:solidFill>
              </a:rPr>
              <a:t>See Slide Notes</a:t>
            </a:r>
          </a:p>
        </p:txBody>
      </p:sp>
    </p:spTree>
    <p:extLst>
      <p:ext uri="{BB962C8B-B14F-4D97-AF65-F5344CB8AC3E}">
        <p14:creationId xmlns:p14="http://schemas.microsoft.com/office/powerpoint/2010/main" val="2949594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Partnering survey</a:t>
            </a:r>
          </a:p>
        </p:txBody>
      </p:sp>
      <p:pic>
        <p:nvPicPr>
          <p:cNvPr id="4" name="Picture 6" descr="120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5625" y="1225064"/>
            <a:ext cx="6421290" cy="546492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Rounded Corners 2">
            <a:extLst>
              <a:ext uri="{FF2B5EF4-FFF2-40B4-BE49-F238E27FC236}">
                <a16:creationId xmlns:a16="http://schemas.microsoft.com/office/drawing/2014/main" id="{813A2594-96C6-47D1-864E-6BC1E99AE6A7}"/>
              </a:ext>
            </a:extLst>
          </p:cNvPr>
          <p:cNvSpPr/>
          <p:nvPr/>
        </p:nvSpPr>
        <p:spPr>
          <a:xfrm>
            <a:off x="296093" y="2090059"/>
            <a:ext cx="2196095" cy="3605348"/>
          </a:xfrm>
          <a:prstGeom prst="round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You may need to work with the partner again.  Successful project completion means there is a possibility of building a long-term relationship with the partner – lowering risk but possibly increasing costs.</a:t>
            </a:r>
          </a:p>
        </p:txBody>
      </p:sp>
    </p:spTree>
    <p:extLst>
      <p:ext uri="{BB962C8B-B14F-4D97-AF65-F5344CB8AC3E}">
        <p14:creationId xmlns:p14="http://schemas.microsoft.com/office/powerpoint/2010/main" val="34682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18C80-7743-45A5-A633-C3A30FBC32A3}"/>
              </a:ext>
            </a:extLst>
          </p:cNvPr>
          <p:cNvSpPr>
            <a:spLocks noGrp="1"/>
          </p:cNvSpPr>
          <p:nvPr>
            <p:ph type="title"/>
          </p:nvPr>
        </p:nvSpPr>
        <p:spPr/>
        <p:txBody>
          <a:bodyPr>
            <a:normAutofit/>
          </a:bodyPr>
          <a:lstStyle/>
          <a:p>
            <a:r>
              <a:rPr lang="en-CA" dirty="0"/>
              <a:t>Summary of our journey today</a:t>
            </a:r>
          </a:p>
        </p:txBody>
      </p:sp>
      <p:sp>
        <p:nvSpPr>
          <p:cNvPr id="3" name="Content Placeholder 2">
            <a:extLst>
              <a:ext uri="{FF2B5EF4-FFF2-40B4-BE49-F238E27FC236}">
                <a16:creationId xmlns:a16="http://schemas.microsoft.com/office/drawing/2014/main" id="{1E95659B-5502-4C9E-A1E4-B89AB801905B}"/>
              </a:ext>
            </a:extLst>
          </p:cNvPr>
          <p:cNvSpPr>
            <a:spLocks noGrp="1"/>
          </p:cNvSpPr>
          <p:nvPr>
            <p:ph idx="1"/>
          </p:nvPr>
        </p:nvSpPr>
        <p:spPr>
          <a:xfrm>
            <a:off x="706485" y="1531124"/>
            <a:ext cx="7569297" cy="2577889"/>
          </a:xfrm>
        </p:spPr>
        <p:txBody>
          <a:bodyPr>
            <a:normAutofit/>
          </a:bodyPr>
          <a:lstStyle/>
          <a:p>
            <a:r>
              <a:rPr lang="en-US" dirty="0"/>
              <a:t>Project procurement vs generic/operational procurement</a:t>
            </a:r>
          </a:p>
          <a:p>
            <a:r>
              <a:rPr lang="en-US" dirty="0"/>
              <a:t>Role of the project manager</a:t>
            </a:r>
          </a:p>
          <a:p>
            <a:r>
              <a:rPr lang="en-US" dirty="0"/>
              <a:t>Project procurement best practices</a:t>
            </a:r>
          </a:p>
          <a:p>
            <a:r>
              <a:rPr lang="en-US" dirty="0"/>
              <a:t>Project partnering</a:t>
            </a:r>
          </a:p>
          <a:p>
            <a:endParaRPr lang="en-CA" dirty="0"/>
          </a:p>
        </p:txBody>
      </p:sp>
      <p:sp>
        <p:nvSpPr>
          <p:cNvPr id="5" name="Slide Number Placeholder 4">
            <a:extLst>
              <a:ext uri="{FF2B5EF4-FFF2-40B4-BE49-F238E27FC236}">
                <a16:creationId xmlns:a16="http://schemas.microsoft.com/office/drawing/2014/main" id="{A6AC0786-4149-4C1B-9DD9-858D07897BE0}"/>
              </a:ext>
            </a:extLst>
          </p:cNvPr>
          <p:cNvSpPr>
            <a:spLocks noGrp="1"/>
          </p:cNvSpPr>
          <p:nvPr>
            <p:ph type="sldNum" sz="quarter" idx="12"/>
          </p:nvPr>
        </p:nvSpPr>
        <p:spPr/>
        <p:txBody>
          <a:bodyPr/>
          <a:lstStyle/>
          <a:p>
            <a:fld id="{5771F767-0FB1-44C9-A6CF-166E2F908689}" type="slidenum">
              <a:rPr lang="en-US" smtClean="0"/>
              <a:pPr/>
              <a:t>15</a:t>
            </a:fld>
            <a:endParaRPr lang="en-US" dirty="0"/>
          </a:p>
        </p:txBody>
      </p:sp>
    </p:spTree>
    <p:extLst>
      <p:ext uri="{BB962C8B-B14F-4D97-AF65-F5344CB8AC3E}">
        <p14:creationId xmlns:p14="http://schemas.microsoft.com/office/powerpoint/2010/main" val="18083680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FAEEB-E45D-4C5A-89E4-3ADED5EB9CA3}"/>
              </a:ext>
            </a:extLst>
          </p:cNvPr>
          <p:cNvSpPr>
            <a:spLocks noGrp="1"/>
          </p:cNvSpPr>
          <p:nvPr>
            <p:ph type="title"/>
          </p:nvPr>
        </p:nvSpPr>
        <p:spPr/>
        <p:txBody>
          <a:bodyPr/>
          <a:lstStyle/>
          <a:p>
            <a:r>
              <a:rPr lang="en-CA" dirty="0"/>
              <a:t>Homework and evaluations</a:t>
            </a:r>
          </a:p>
        </p:txBody>
      </p:sp>
      <p:sp>
        <p:nvSpPr>
          <p:cNvPr id="3" name="Content Placeholder 2">
            <a:extLst>
              <a:ext uri="{FF2B5EF4-FFF2-40B4-BE49-F238E27FC236}">
                <a16:creationId xmlns:a16="http://schemas.microsoft.com/office/drawing/2014/main" id="{20BCDBFE-3983-4A1A-8013-A855013CD1E0}"/>
              </a:ext>
            </a:extLst>
          </p:cNvPr>
          <p:cNvSpPr>
            <a:spLocks noGrp="1"/>
          </p:cNvSpPr>
          <p:nvPr>
            <p:ph idx="1"/>
          </p:nvPr>
        </p:nvSpPr>
        <p:spPr/>
        <p:txBody>
          <a:bodyPr/>
          <a:lstStyle/>
          <a:p>
            <a:r>
              <a:rPr lang="en-CA" dirty="0"/>
              <a:t>Readings for next module as listed in Course Overview</a:t>
            </a:r>
          </a:p>
        </p:txBody>
      </p:sp>
      <p:sp>
        <p:nvSpPr>
          <p:cNvPr id="5" name="Slide Number Placeholder 4">
            <a:extLst>
              <a:ext uri="{FF2B5EF4-FFF2-40B4-BE49-F238E27FC236}">
                <a16:creationId xmlns:a16="http://schemas.microsoft.com/office/drawing/2014/main" id="{CF846FCF-0E92-4411-BD6A-46111DE02870}"/>
              </a:ext>
            </a:extLst>
          </p:cNvPr>
          <p:cNvSpPr>
            <a:spLocks noGrp="1"/>
          </p:cNvSpPr>
          <p:nvPr>
            <p:ph type="sldNum" sz="quarter" idx="12"/>
          </p:nvPr>
        </p:nvSpPr>
        <p:spPr/>
        <p:txBody>
          <a:bodyPr/>
          <a:lstStyle/>
          <a:p>
            <a:fld id="{5771F767-0FB1-44C9-A6CF-166E2F908689}" type="slidenum">
              <a:rPr lang="en-US" smtClean="0"/>
              <a:pPr/>
              <a:t>16</a:t>
            </a:fld>
            <a:endParaRPr lang="en-US" dirty="0"/>
          </a:p>
        </p:txBody>
      </p:sp>
    </p:spTree>
    <p:extLst>
      <p:ext uri="{BB962C8B-B14F-4D97-AF65-F5344CB8AC3E}">
        <p14:creationId xmlns:p14="http://schemas.microsoft.com/office/powerpoint/2010/main" val="39768030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FAEEB-E45D-4C5A-89E4-3ADED5EB9CA3}"/>
              </a:ext>
            </a:extLst>
          </p:cNvPr>
          <p:cNvSpPr>
            <a:spLocks noGrp="1"/>
          </p:cNvSpPr>
          <p:nvPr>
            <p:ph type="title"/>
          </p:nvPr>
        </p:nvSpPr>
        <p:spPr/>
        <p:txBody>
          <a:bodyPr/>
          <a:lstStyle/>
          <a:p>
            <a:r>
              <a:rPr lang="en-CA" dirty="0"/>
              <a:t>references</a:t>
            </a:r>
          </a:p>
        </p:txBody>
      </p:sp>
      <p:sp>
        <p:nvSpPr>
          <p:cNvPr id="3" name="Content Placeholder 2">
            <a:extLst>
              <a:ext uri="{FF2B5EF4-FFF2-40B4-BE49-F238E27FC236}">
                <a16:creationId xmlns:a16="http://schemas.microsoft.com/office/drawing/2014/main" id="{20BCDBFE-3983-4A1A-8013-A855013CD1E0}"/>
              </a:ext>
            </a:extLst>
          </p:cNvPr>
          <p:cNvSpPr>
            <a:spLocks noGrp="1"/>
          </p:cNvSpPr>
          <p:nvPr>
            <p:ph idx="1"/>
          </p:nvPr>
        </p:nvSpPr>
        <p:spPr/>
        <p:txBody>
          <a:bodyPr/>
          <a:lstStyle/>
          <a:p>
            <a:r>
              <a:rPr lang="en-US" sz="2400" dirty="0"/>
              <a:t>Project Management Institute (2017).  A Guide to the Project Management Body of Knowledge (Sixth Edition). </a:t>
            </a:r>
          </a:p>
          <a:p>
            <a:r>
              <a:rPr lang="en-US" sz="2400" dirty="0"/>
              <a:t>Kerzner, Harold (2017). Project Management, Twelfth Edition.</a:t>
            </a:r>
          </a:p>
          <a:p>
            <a:r>
              <a:rPr lang="en-US" sz="2400" dirty="0"/>
              <a:t>Watts, A. (2014). Project Management.  Victoria, B.C.:</a:t>
            </a:r>
            <a:r>
              <a:rPr lang="en-US" sz="2400" dirty="0" err="1"/>
              <a:t>BCcampus</a:t>
            </a:r>
            <a:r>
              <a:rPr lang="en-US" sz="2400" dirty="0"/>
              <a:t>.  Retrieved from </a:t>
            </a:r>
            <a:r>
              <a:rPr lang="en-US" sz="2400" dirty="0">
                <a:hlinkClick r:id="rId2"/>
              </a:rPr>
              <a:t>https://opentextbc.ca/projectmanagement/</a:t>
            </a:r>
            <a:r>
              <a:rPr lang="en-US" sz="2400" dirty="0"/>
              <a:t>.</a:t>
            </a:r>
          </a:p>
          <a:p>
            <a:r>
              <a:rPr lang="en-CA" dirty="0"/>
              <a:t>Larson, Eric W., Gray, Clifford F. (2018). </a:t>
            </a:r>
            <a:r>
              <a:rPr lang="en-CA" i="1" dirty="0"/>
              <a:t>Project Management, The Managerial Process (Seventh Edition).</a:t>
            </a:r>
            <a:endParaRPr lang="en-CA" dirty="0"/>
          </a:p>
          <a:p>
            <a:endParaRPr lang="en-US" sz="2400" dirty="0"/>
          </a:p>
          <a:p>
            <a:endParaRPr lang="en-CA" dirty="0"/>
          </a:p>
        </p:txBody>
      </p:sp>
      <p:sp>
        <p:nvSpPr>
          <p:cNvPr id="5" name="Slide Number Placeholder 4">
            <a:extLst>
              <a:ext uri="{FF2B5EF4-FFF2-40B4-BE49-F238E27FC236}">
                <a16:creationId xmlns:a16="http://schemas.microsoft.com/office/drawing/2014/main" id="{CA326963-871A-4605-A026-4E5B69DF8795}"/>
              </a:ext>
            </a:extLst>
          </p:cNvPr>
          <p:cNvSpPr>
            <a:spLocks noGrp="1"/>
          </p:cNvSpPr>
          <p:nvPr>
            <p:ph type="sldNum" sz="quarter" idx="12"/>
          </p:nvPr>
        </p:nvSpPr>
        <p:spPr/>
        <p:txBody>
          <a:bodyPr/>
          <a:lstStyle/>
          <a:p>
            <a:fld id="{5771F767-0FB1-44C9-A6CF-166E2F908689}" type="slidenum">
              <a:rPr lang="en-US" smtClean="0"/>
              <a:pPr/>
              <a:t>17</a:t>
            </a:fld>
            <a:endParaRPr lang="en-US" dirty="0"/>
          </a:p>
        </p:txBody>
      </p:sp>
    </p:spTree>
    <p:extLst>
      <p:ext uri="{BB962C8B-B14F-4D97-AF65-F5344CB8AC3E}">
        <p14:creationId xmlns:p14="http://schemas.microsoft.com/office/powerpoint/2010/main" val="25370726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Module agenda</a:t>
            </a:r>
          </a:p>
        </p:txBody>
      </p:sp>
      <p:sp>
        <p:nvSpPr>
          <p:cNvPr id="10" name="Content Placeholder 2">
            <a:extLst>
              <a:ext uri="{FF2B5EF4-FFF2-40B4-BE49-F238E27FC236}">
                <a16:creationId xmlns:a16="http://schemas.microsoft.com/office/drawing/2014/main" id="{3FB047CB-9F94-4E2D-84D2-0D83EF3090DF}"/>
              </a:ext>
            </a:extLst>
          </p:cNvPr>
          <p:cNvSpPr>
            <a:spLocks noGrp="1"/>
          </p:cNvSpPr>
          <p:nvPr>
            <p:ph idx="1"/>
          </p:nvPr>
        </p:nvSpPr>
        <p:spPr>
          <a:xfrm>
            <a:off x="1199768" y="1660016"/>
            <a:ext cx="6930778" cy="4180206"/>
          </a:xfrm>
        </p:spPr>
        <p:txBody>
          <a:bodyPr>
            <a:normAutofit/>
          </a:bodyPr>
          <a:lstStyle/>
          <a:p>
            <a:r>
              <a:rPr lang="en-CA" dirty="0"/>
              <a:t>Module Learning Outcomes</a:t>
            </a:r>
          </a:p>
          <a:p>
            <a:pPr lvl="1"/>
            <a:r>
              <a:rPr lang="en-CA" sz="2200" dirty="0"/>
              <a:t>Understand difference between project procurement and generic/operational procurement</a:t>
            </a:r>
          </a:p>
          <a:p>
            <a:pPr lvl="1"/>
            <a:r>
              <a:rPr lang="en-CA" sz="2200" dirty="0"/>
              <a:t>Understand the role of the project manager in procurement</a:t>
            </a:r>
          </a:p>
          <a:p>
            <a:pPr lvl="1"/>
            <a:r>
              <a:rPr lang="en-CA" sz="2200" dirty="0"/>
              <a:t>Explore project procurement best practices</a:t>
            </a:r>
          </a:p>
          <a:p>
            <a:pPr lvl="1"/>
            <a:r>
              <a:rPr lang="en-CA" sz="2200" dirty="0"/>
              <a:t>Recognize the difference between traditional and partnering procurement relationships</a:t>
            </a:r>
          </a:p>
          <a:p>
            <a:r>
              <a:rPr lang="en-CA" dirty="0"/>
              <a:t>Homework/evaluations</a:t>
            </a:r>
          </a:p>
        </p:txBody>
      </p:sp>
      <p:sp>
        <p:nvSpPr>
          <p:cNvPr id="3" name="Slide Number Placeholder 2">
            <a:extLst>
              <a:ext uri="{FF2B5EF4-FFF2-40B4-BE49-F238E27FC236}">
                <a16:creationId xmlns:a16="http://schemas.microsoft.com/office/drawing/2014/main" id="{B38D810D-408D-4A9C-845D-1B71A4C9AE99}"/>
              </a:ext>
            </a:extLst>
          </p:cNvPr>
          <p:cNvSpPr>
            <a:spLocks noGrp="1"/>
          </p:cNvSpPr>
          <p:nvPr>
            <p:ph type="sldNum" sz="quarter" idx="12"/>
          </p:nvPr>
        </p:nvSpPr>
        <p:spPr/>
        <p:txBody>
          <a:bodyPr/>
          <a:lstStyle/>
          <a:p>
            <a:fld id="{5771F767-0FB1-44C9-A6CF-166E2F908689}" type="slidenum">
              <a:rPr lang="en-US" smtClean="0"/>
              <a:pPr/>
              <a:t>2</a:t>
            </a:fld>
            <a:endParaRPr lang="en-US" dirty="0"/>
          </a:p>
        </p:txBody>
      </p:sp>
    </p:spTree>
    <p:extLst>
      <p:ext uri="{BB962C8B-B14F-4D97-AF65-F5344CB8AC3E}">
        <p14:creationId xmlns:p14="http://schemas.microsoft.com/office/powerpoint/2010/main" val="230608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C6B7F-55CB-4851-9FFE-2E967EB9151B}"/>
              </a:ext>
            </a:extLst>
          </p:cNvPr>
          <p:cNvSpPr>
            <a:spLocks noGrp="1"/>
          </p:cNvSpPr>
          <p:nvPr>
            <p:ph type="title"/>
          </p:nvPr>
        </p:nvSpPr>
        <p:spPr/>
        <p:txBody>
          <a:bodyPr>
            <a:normAutofit fontScale="90000"/>
          </a:bodyPr>
          <a:lstStyle/>
          <a:p>
            <a:r>
              <a:rPr lang="en-CA" dirty="0"/>
              <a:t>Project procurement vs generic/operational procurement</a:t>
            </a:r>
          </a:p>
        </p:txBody>
      </p:sp>
      <p:sp>
        <p:nvSpPr>
          <p:cNvPr id="3" name="Content Placeholder 2">
            <a:extLst>
              <a:ext uri="{FF2B5EF4-FFF2-40B4-BE49-F238E27FC236}">
                <a16:creationId xmlns:a16="http://schemas.microsoft.com/office/drawing/2014/main" id="{0D9E7E53-4ECC-4DB7-9ED1-D53520E220C4}"/>
              </a:ext>
            </a:extLst>
          </p:cNvPr>
          <p:cNvSpPr>
            <a:spLocks noGrp="1"/>
          </p:cNvSpPr>
          <p:nvPr>
            <p:ph idx="1"/>
          </p:nvPr>
        </p:nvSpPr>
        <p:spPr>
          <a:xfrm>
            <a:off x="706485" y="1531124"/>
            <a:ext cx="7989752" cy="3929150"/>
          </a:xfrm>
        </p:spPr>
        <p:txBody>
          <a:bodyPr>
            <a:normAutofit/>
          </a:bodyPr>
          <a:lstStyle/>
          <a:p>
            <a:pPr marL="0" indent="0">
              <a:buNone/>
            </a:pPr>
            <a:r>
              <a:rPr lang="en-US" dirty="0"/>
              <a:t>Project procurement may involve factors </a:t>
            </a:r>
            <a:r>
              <a:rPr lang="en-US" b="1" dirty="0"/>
              <a:t>not present </a:t>
            </a:r>
            <a:r>
              <a:rPr lang="en-US" dirty="0"/>
              <a:t>in operational procurement, such as:</a:t>
            </a:r>
          </a:p>
          <a:p>
            <a:r>
              <a:rPr lang="en-US" dirty="0"/>
              <a:t>Project procurement </a:t>
            </a:r>
            <a:r>
              <a:rPr lang="en-US" u="sng" dirty="0"/>
              <a:t>scheduling</a:t>
            </a:r>
            <a:r>
              <a:rPr lang="en-US" dirty="0"/>
              <a:t> - delivery of resources during a project can be complex including many dates and locations during the project</a:t>
            </a:r>
          </a:p>
          <a:p>
            <a:r>
              <a:rPr lang="en-US" dirty="0"/>
              <a:t>Projects may require </a:t>
            </a:r>
            <a:r>
              <a:rPr lang="en-US" u="sng" dirty="0"/>
              <a:t>new suppliers</a:t>
            </a:r>
            <a:r>
              <a:rPr lang="en-US" dirty="0"/>
              <a:t> the organization has not used before, possibly in new supplier categories</a:t>
            </a:r>
          </a:p>
          <a:p>
            <a:r>
              <a:rPr lang="en-US" dirty="0"/>
              <a:t>More detailed </a:t>
            </a:r>
            <a:r>
              <a:rPr lang="en-US" u="sng" dirty="0"/>
              <a:t>tracking</a:t>
            </a:r>
            <a:r>
              <a:rPr lang="en-US" dirty="0"/>
              <a:t> of procured resources may be required such as shipments on job sites</a:t>
            </a:r>
          </a:p>
          <a:p>
            <a:endParaRPr lang="en-CA" dirty="0"/>
          </a:p>
        </p:txBody>
      </p:sp>
      <p:sp>
        <p:nvSpPr>
          <p:cNvPr id="4" name="Slide Number Placeholder 3">
            <a:extLst>
              <a:ext uri="{FF2B5EF4-FFF2-40B4-BE49-F238E27FC236}">
                <a16:creationId xmlns:a16="http://schemas.microsoft.com/office/drawing/2014/main" id="{DA78BB72-CDFA-4E4F-83A3-97458E4494F5}"/>
              </a:ext>
            </a:extLst>
          </p:cNvPr>
          <p:cNvSpPr>
            <a:spLocks noGrp="1"/>
          </p:cNvSpPr>
          <p:nvPr>
            <p:ph type="sldNum" sz="quarter" idx="12"/>
          </p:nvPr>
        </p:nvSpPr>
        <p:spPr/>
        <p:txBody>
          <a:bodyPr/>
          <a:lstStyle/>
          <a:p>
            <a:fld id="{5771F767-0FB1-44C9-A6CF-166E2F908689}" type="slidenum">
              <a:rPr lang="en-US" smtClean="0"/>
              <a:pPr/>
              <a:t>3</a:t>
            </a:fld>
            <a:endParaRPr lang="en-US" dirty="0"/>
          </a:p>
        </p:txBody>
      </p:sp>
    </p:spTree>
    <p:extLst>
      <p:ext uri="{BB962C8B-B14F-4D97-AF65-F5344CB8AC3E}">
        <p14:creationId xmlns:p14="http://schemas.microsoft.com/office/powerpoint/2010/main" val="2886947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Know your role stamp Royalty Free Vector Image">
            <a:extLst>
              <a:ext uri="{FF2B5EF4-FFF2-40B4-BE49-F238E27FC236}">
                <a16:creationId xmlns:a16="http://schemas.microsoft.com/office/drawing/2014/main" id="{5FB9FF67-B676-42BF-A794-20E4AA346CB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1488"/>
          <a:stretch/>
        </p:blipFill>
        <p:spPr bwMode="auto">
          <a:xfrm>
            <a:off x="6637020" y="4259213"/>
            <a:ext cx="2308860" cy="220445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FCD68CB-D6A6-494B-932A-1FD2FEB44395}"/>
              </a:ext>
            </a:extLst>
          </p:cNvPr>
          <p:cNvSpPr>
            <a:spLocks noGrp="1"/>
          </p:cNvSpPr>
          <p:nvPr>
            <p:ph type="title"/>
          </p:nvPr>
        </p:nvSpPr>
        <p:spPr/>
        <p:txBody>
          <a:bodyPr/>
          <a:lstStyle/>
          <a:p>
            <a:r>
              <a:rPr lang="en-CA" dirty="0"/>
              <a:t>Role of the project manager</a:t>
            </a:r>
          </a:p>
        </p:txBody>
      </p:sp>
      <p:sp>
        <p:nvSpPr>
          <p:cNvPr id="3" name="Content Placeholder 2">
            <a:extLst>
              <a:ext uri="{FF2B5EF4-FFF2-40B4-BE49-F238E27FC236}">
                <a16:creationId xmlns:a16="http://schemas.microsoft.com/office/drawing/2014/main" id="{6A6B5D73-7238-41BB-B21A-D329A2E8ED1E}"/>
              </a:ext>
            </a:extLst>
          </p:cNvPr>
          <p:cNvSpPr>
            <a:spLocks noGrp="1"/>
          </p:cNvSpPr>
          <p:nvPr>
            <p:ph idx="1"/>
          </p:nvPr>
        </p:nvSpPr>
        <p:spPr>
          <a:xfrm>
            <a:off x="577124" y="1419816"/>
            <a:ext cx="7103836" cy="5155155"/>
          </a:xfrm>
        </p:spPr>
        <p:txBody>
          <a:bodyPr>
            <a:normAutofit lnSpcReduction="10000"/>
          </a:bodyPr>
          <a:lstStyle/>
          <a:p>
            <a:r>
              <a:rPr lang="en-US" dirty="0"/>
              <a:t>Understand the procurement processes in your organization, as well as the constraints/priorities of procurement staff</a:t>
            </a:r>
          </a:p>
          <a:p>
            <a:r>
              <a:rPr lang="en-US" dirty="0"/>
              <a:t>In-depth understanding of project scope and procurement needs (including human resources) </a:t>
            </a:r>
          </a:p>
          <a:p>
            <a:r>
              <a:rPr lang="en-US" dirty="0"/>
              <a:t>Make-or-buy decision</a:t>
            </a:r>
          </a:p>
          <a:p>
            <a:r>
              <a:rPr lang="en-US" dirty="0"/>
              <a:t>Research criteria for items that need to be procured</a:t>
            </a:r>
          </a:p>
          <a:p>
            <a:r>
              <a:rPr lang="en-US" dirty="0"/>
              <a:t>Develop procurement documents</a:t>
            </a:r>
          </a:p>
          <a:p>
            <a:r>
              <a:rPr lang="en-US" dirty="0"/>
              <a:t>Identification of suitable sellers</a:t>
            </a:r>
          </a:p>
          <a:p>
            <a:r>
              <a:rPr lang="en-US" dirty="0"/>
              <a:t>Evaluation of sellers</a:t>
            </a:r>
          </a:p>
          <a:p>
            <a:r>
              <a:rPr lang="en-US" dirty="0"/>
              <a:t>Contract management and seller performance monitoring</a:t>
            </a:r>
          </a:p>
          <a:p>
            <a:r>
              <a:rPr lang="en-US" dirty="0"/>
              <a:t>Documentation and closeout of contracts</a:t>
            </a:r>
            <a:endParaRPr lang="en-CA" dirty="0"/>
          </a:p>
        </p:txBody>
      </p:sp>
      <p:sp>
        <p:nvSpPr>
          <p:cNvPr id="4" name="Slide Number Placeholder 3">
            <a:extLst>
              <a:ext uri="{FF2B5EF4-FFF2-40B4-BE49-F238E27FC236}">
                <a16:creationId xmlns:a16="http://schemas.microsoft.com/office/drawing/2014/main" id="{2188579C-B79C-47A0-9654-CC7AE93419AF}"/>
              </a:ext>
            </a:extLst>
          </p:cNvPr>
          <p:cNvSpPr>
            <a:spLocks noGrp="1"/>
          </p:cNvSpPr>
          <p:nvPr>
            <p:ph type="sldNum" sz="quarter" idx="12"/>
          </p:nvPr>
        </p:nvSpPr>
        <p:spPr/>
        <p:txBody>
          <a:bodyPr/>
          <a:lstStyle/>
          <a:p>
            <a:fld id="{5771F767-0FB1-44C9-A6CF-166E2F908689}" type="slidenum">
              <a:rPr lang="en-US" smtClean="0"/>
              <a:pPr/>
              <a:t>4</a:t>
            </a:fld>
            <a:endParaRPr lang="en-US" dirty="0"/>
          </a:p>
        </p:txBody>
      </p:sp>
    </p:spTree>
    <p:extLst>
      <p:ext uri="{BB962C8B-B14F-4D97-AF65-F5344CB8AC3E}">
        <p14:creationId xmlns:p14="http://schemas.microsoft.com/office/powerpoint/2010/main" val="400077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95796-AC4F-4A68-8130-5685D728F858}"/>
              </a:ext>
            </a:extLst>
          </p:cNvPr>
          <p:cNvSpPr>
            <a:spLocks noGrp="1"/>
          </p:cNvSpPr>
          <p:nvPr>
            <p:ph type="title"/>
          </p:nvPr>
        </p:nvSpPr>
        <p:spPr/>
        <p:txBody>
          <a:bodyPr>
            <a:normAutofit fontScale="90000"/>
          </a:bodyPr>
          <a:lstStyle/>
          <a:p>
            <a:r>
              <a:rPr lang="en-CA" dirty="0"/>
              <a:t>project procurement best practices</a:t>
            </a:r>
          </a:p>
        </p:txBody>
      </p:sp>
      <p:sp>
        <p:nvSpPr>
          <p:cNvPr id="3" name="Content Placeholder 2">
            <a:extLst>
              <a:ext uri="{FF2B5EF4-FFF2-40B4-BE49-F238E27FC236}">
                <a16:creationId xmlns:a16="http://schemas.microsoft.com/office/drawing/2014/main" id="{93885466-F8ED-47B9-8B71-0F92A904850E}"/>
              </a:ext>
            </a:extLst>
          </p:cNvPr>
          <p:cNvSpPr>
            <a:spLocks noGrp="1"/>
          </p:cNvSpPr>
          <p:nvPr>
            <p:ph idx="1"/>
          </p:nvPr>
        </p:nvSpPr>
        <p:spPr/>
        <p:txBody>
          <a:bodyPr/>
          <a:lstStyle/>
          <a:p>
            <a:r>
              <a:rPr lang="en-CA" dirty="0"/>
              <a:t>Well-defined requirements and procedures</a:t>
            </a:r>
          </a:p>
          <a:p>
            <a:r>
              <a:rPr lang="en-CA" dirty="0"/>
              <a:t>Extensive training and team-building activities</a:t>
            </a:r>
          </a:p>
          <a:p>
            <a:r>
              <a:rPr lang="en-CA" dirty="0"/>
              <a:t>Well-established conflict management processes in place</a:t>
            </a:r>
          </a:p>
          <a:p>
            <a:r>
              <a:rPr lang="en-CA" dirty="0"/>
              <a:t>Frequent review and status updates</a:t>
            </a:r>
          </a:p>
          <a:p>
            <a:r>
              <a:rPr lang="en-CA" dirty="0"/>
              <a:t>Co-location when needed</a:t>
            </a:r>
          </a:p>
          <a:p>
            <a:r>
              <a:rPr lang="en-CA" dirty="0"/>
              <a:t>Fair and incentive-laden contracts</a:t>
            </a:r>
          </a:p>
          <a:p>
            <a:r>
              <a:rPr lang="en-CA" dirty="0"/>
              <a:t>Long-term outsourcing relationships</a:t>
            </a:r>
          </a:p>
        </p:txBody>
      </p:sp>
      <p:sp>
        <p:nvSpPr>
          <p:cNvPr id="4" name="Slide Number Placeholder 3">
            <a:extLst>
              <a:ext uri="{FF2B5EF4-FFF2-40B4-BE49-F238E27FC236}">
                <a16:creationId xmlns:a16="http://schemas.microsoft.com/office/drawing/2014/main" id="{27DD74CA-64E9-4A06-AF16-EE230A2418C6}"/>
              </a:ext>
            </a:extLst>
          </p:cNvPr>
          <p:cNvSpPr>
            <a:spLocks noGrp="1"/>
          </p:cNvSpPr>
          <p:nvPr>
            <p:ph type="sldNum" sz="quarter" idx="12"/>
          </p:nvPr>
        </p:nvSpPr>
        <p:spPr/>
        <p:txBody>
          <a:bodyPr/>
          <a:lstStyle/>
          <a:p>
            <a:fld id="{5771F767-0FB1-44C9-A6CF-166E2F908689}" type="slidenum">
              <a:rPr lang="en-US" smtClean="0"/>
              <a:pPr/>
              <a:t>5</a:t>
            </a:fld>
            <a:endParaRPr lang="en-US" dirty="0"/>
          </a:p>
        </p:txBody>
      </p:sp>
      <p:pic>
        <p:nvPicPr>
          <p:cNvPr id="4098" name="Picture 2" descr="11 Best Practices of User Onboarding You Need to Do in 2021">
            <a:extLst>
              <a:ext uri="{FF2B5EF4-FFF2-40B4-BE49-F238E27FC236}">
                <a16:creationId xmlns:a16="http://schemas.microsoft.com/office/drawing/2014/main" id="{0C6B7E21-FF91-49D7-8C6D-8C345BBFB9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2108" y="4843294"/>
            <a:ext cx="3430132" cy="1620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1468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C697F-966A-4F40-9519-5C21844F8880}"/>
              </a:ext>
            </a:extLst>
          </p:cNvPr>
          <p:cNvSpPr>
            <a:spLocks noGrp="1"/>
          </p:cNvSpPr>
          <p:nvPr>
            <p:ph type="title"/>
          </p:nvPr>
        </p:nvSpPr>
        <p:spPr/>
        <p:txBody>
          <a:bodyPr>
            <a:normAutofit fontScale="90000"/>
          </a:bodyPr>
          <a:lstStyle/>
          <a:p>
            <a:r>
              <a:rPr lang="en-CA" dirty="0"/>
              <a:t>Best practices </a:t>
            </a:r>
            <a:br>
              <a:rPr lang="en-CA" dirty="0"/>
            </a:br>
            <a:r>
              <a:rPr lang="en-CA" dirty="0"/>
              <a:t>case study</a:t>
            </a:r>
          </a:p>
        </p:txBody>
      </p:sp>
      <p:sp>
        <p:nvSpPr>
          <p:cNvPr id="3" name="Content Placeholder 2">
            <a:extLst>
              <a:ext uri="{FF2B5EF4-FFF2-40B4-BE49-F238E27FC236}">
                <a16:creationId xmlns:a16="http://schemas.microsoft.com/office/drawing/2014/main" id="{91C95396-03BA-4FFE-95E6-5B76C9572CC4}"/>
              </a:ext>
            </a:extLst>
          </p:cNvPr>
          <p:cNvSpPr>
            <a:spLocks noGrp="1"/>
          </p:cNvSpPr>
          <p:nvPr>
            <p:ph idx="1"/>
          </p:nvPr>
        </p:nvSpPr>
        <p:spPr>
          <a:xfrm>
            <a:off x="706485" y="1531124"/>
            <a:ext cx="6503940" cy="3630795"/>
          </a:xfrm>
        </p:spPr>
        <p:txBody>
          <a:bodyPr/>
          <a:lstStyle/>
          <a:p>
            <a:r>
              <a:rPr lang="en-CA" dirty="0"/>
              <a:t>Read the case study provided.</a:t>
            </a:r>
          </a:p>
          <a:p>
            <a:r>
              <a:rPr lang="en-US" dirty="0"/>
              <a:t>What best practices were evident in the case? How did they contribute to project objectives?</a:t>
            </a:r>
            <a:endParaRPr lang="en-CA" dirty="0"/>
          </a:p>
        </p:txBody>
      </p:sp>
      <p:sp>
        <p:nvSpPr>
          <p:cNvPr id="4" name="Slide Number Placeholder 3">
            <a:extLst>
              <a:ext uri="{FF2B5EF4-FFF2-40B4-BE49-F238E27FC236}">
                <a16:creationId xmlns:a16="http://schemas.microsoft.com/office/drawing/2014/main" id="{68F9F33B-8E5B-461C-877B-F8B7935CB325}"/>
              </a:ext>
            </a:extLst>
          </p:cNvPr>
          <p:cNvSpPr>
            <a:spLocks noGrp="1"/>
          </p:cNvSpPr>
          <p:nvPr>
            <p:ph type="sldNum" sz="quarter" idx="12"/>
          </p:nvPr>
        </p:nvSpPr>
        <p:spPr/>
        <p:txBody>
          <a:bodyPr/>
          <a:lstStyle/>
          <a:p>
            <a:fld id="{5771F767-0FB1-44C9-A6CF-166E2F908689}" type="slidenum">
              <a:rPr lang="en-US" smtClean="0"/>
              <a:pPr/>
              <a:t>6</a:t>
            </a:fld>
            <a:endParaRPr lang="en-US" dirty="0"/>
          </a:p>
        </p:txBody>
      </p:sp>
      <p:sp>
        <p:nvSpPr>
          <p:cNvPr id="5" name="Rectangle 4">
            <a:extLst>
              <a:ext uri="{FF2B5EF4-FFF2-40B4-BE49-F238E27FC236}">
                <a16:creationId xmlns:a16="http://schemas.microsoft.com/office/drawing/2014/main" id="{97981B1A-5508-4AE8-A07A-78C9AC73D193}"/>
              </a:ext>
            </a:extLst>
          </p:cNvPr>
          <p:cNvSpPr/>
          <p:nvPr/>
        </p:nvSpPr>
        <p:spPr>
          <a:xfrm>
            <a:off x="7548464" y="653142"/>
            <a:ext cx="989045" cy="1390261"/>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dirty="0">
                <a:solidFill>
                  <a:schemeClr val="tx1"/>
                </a:solidFill>
              </a:rPr>
              <a:t>Handout or Word doc</a:t>
            </a:r>
          </a:p>
        </p:txBody>
      </p:sp>
      <p:sp>
        <p:nvSpPr>
          <p:cNvPr id="6" name="TextBox 5"/>
          <p:cNvSpPr txBox="1"/>
          <p:nvPr/>
        </p:nvSpPr>
        <p:spPr>
          <a:xfrm>
            <a:off x="706485" y="3723715"/>
            <a:ext cx="3817257" cy="369332"/>
          </a:xfrm>
          <a:prstGeom prst="rect">
            <a:avLst/>
          </a:prstGeom>
          <a:noFill/>
          <a:ln w="38100">
            <a:solidFill>
              <a:srgbClr val="C00000"/>
            </a:solidFill>
          </a:ln>
        </p:spPr>
        <p:txBody>
          <a:bodyPr wrap="square" rtlCol="0">
            <a:spAutoFit/>
          </a:bodyPr>
          <a:lstStyle/>
          <a:p>
            <a:r>
              <a:rPr lang="en-CA" dirty="0"/>
              <a:t>M3 - Case Study Handout.docx</a:t>
            </a:r>
          </a:p>
        </p:txBody>
      </p:sp>
    </p:spTree>
    <p:extLst>
      <p:ext uri="{BB962C8B-B14F-4D97-AF65-F5344CB8AC3E}">
        <p14:creationId xmlns:p14="http://schemas.microsoft.com/office/powerpoint/2010/main" val="1353030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88" name="AutoShape 1040"/>
          <p:cNvSpPr>
            <a:spLocks noGrp="1" noChangeArrowheads="1"/>
          </p:cNvSpPr>
          <p:nvPr>
            <p:ph type="title"/>
          </p:nvPr>
        </p:nvSpPr>
        <p:spPr/>
        <p:txBody>
          <a:bodyPr>
            <a:normAutofit/>
          </a:bodyPr>
          <a:lstStyle/>
          <a:p>
            <a:r>
              <a:rPr lang="en-US" dirty="0"/>
              <a:t>Project Partnering</a:t>
            </a:r>
          </a:p>
        </p:txBody>
      </p:sp>
      <p:sp>
        <p:nvSpPr>
          <p:cNvPr id="28689" name="Rectangle 1041"/>
          <p:cNvSpPr>
            <a:spLocks noGrp="1" noChangeArrowheads="1"/>
          </p:cNvSpPr>
          <p:nvPr>
            <p:ph type="body" idx="1"/>
          </p:nvPr>
        </p:nvSpPr>
        <p:spPr>
          <a:xfrm>
            <a:off x="339677" y="1724025"/>
            <a:ext cx="8632873" cy="5133975"/>
          </a:xfrm>
        </p:spPr>
        <p:txBody>
          <a:bodyPr>
            <a:normAutofit/>
          </a:bodyPr>
          <a:lstStyle/>
          <a:p>
            <a:r>
              <a:rPr lang="en-US" dirty="0"/>
              <a:t>The process of transforming contractual arrangements into a cohesive, collaborative team that deals with issues and problems encountered to meet a customer’s needs.</a:t>
            </a:r>
          </a:p>
          <a:p>
            <a:pPr lvl="2"/>
            <a:r>
              <a:rPr lang="en-US" sz="2200" i="0" dirty="0"/>
              <a:t>Assumes that the traditional adversarial relationship between the owner and contractor is ineffective and self-defeating.</a:t>
            </a:r>
          </a:p>
          <a:p>
            <a:pPr lvl="2"/>
            <a:r>
              <a:rPr lang="en-US" sz="2200" i="0" dirty="0"/>
              <a:t>Assumes that both parties share common goals and mutually benefit from the successful completion of projects.</a:t>
            </a:r>
          </a:p>
          <a:p>
            <a:r>
              <a:rPr lang="en-US" dirty="0"/>
              <a:t>Factors </a:t>
            </a:r>
            <a:r>
              <a:rPr lang="en-US" dirty="0" err="1"/>
              <a:t>favouring</a:t>
            </a:r>
            <a:r>
              <a:rPr lang="en-US" dirty="0"/>
              <a:t> partnering:</a:t>
            </a:r>
          </a:p>
          <a:p>
            <a:pPr lvl="2"/>
            <a:r>
              <a:rPr lang="en-US" sz="2200" i="0" dirty="0"/>
              <a:t>Motivated by common goals</a:t>
            </a:r>
          </a:p>
          <a:p>
            <a:pPr lvl="2"/>
            <a:r>
              <a:rPr lang="en-US" sz="2200" i="0" dirty="0"/>
              <a:t>Avoid high costs of the adversarial approach</a:t>
            </a:r>
          </a:p>
          <a:p>
            <a:pPr lvl="2"/>
            <a:r>
              <a:rPr lang="en-US" sz="2200" i="0" dirty="0"/>
              <a:t>Shared benefits of the collaborative approach</a:t>
            </a:r>
          </a:p>
        </p:txBody>
      </p:sp>
      <p:pic>
        <p:nvPicPr>
          <p:cNvPr id="6146" name="Picture 2" descr="A good handshake is important in business | Financial Times">
            <a:extLst>
              <a:ext uri="{FF2B5EF4-FFF2-40B4-BE49-F238E27FC236}">
                <a16:creationId xmlns:a16="http://schemas.microsoft.com/office/drawing/2014/main" id="{57A9AA7D-C962-424F-9464-5884F9F55B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8576" y="208919"/>
            <a:ext cx="2047875" cy="1151929"/>
          </a:xfrm>
          <a:prstGeom prst="rect">
            <a:avLst/>
          </a:prstGeom>
          <a:noFill/>
          <a:extLst>
            <a:ext uri="{909E8E84-426E-40DD-AFC4-6F175D3DCCD1}">
              <a14:hiddenFill xmlns:a14="http://schemas.microsoft.com/office/drawing/2010/main">
                <a:solidFill>
                  <a:srgbClr val="FFFFFF"/>
                </a:solidFill>
              </a14:hiddenFill>
            </a:ext>
          </a:extLst>
        </p:spPr>
      </p:pic>
      <p:sp>
        <p:nvSpPr>
          <p:cNvPr id="2" name="Speech Bubble: Rectangle 1">
            <a:extLst>
              <a:ext uri="{FF2B5EF4-FFF2-40B4-BE49-F238E27FC236}">
                <a16:creationId xmlns:a16="http://schemas.microsoft.com/office/drawing/2014/main" id="{F32F900C-643D-77AA-00C2-7334B6BC37DC}"/>
              </a:ext>
            </a:extLst>
          </p:cNvPr>
          <p:cNvSpPr/>
          <p:nvPr/>
        </p:nvSpPr>
        <p:spPr>
          <a:xfrm>
            <a:off x="118877" y="6123710"/>
            <a:ext cx="936333" cy="449352"/>
          </a:xfrm>
          <a:prstGeom prst="wedgeRectCallout">
            <a:avLst>
              <a:gd name="adj1" fmla="val 6209"/>
              <a:gd name="adj2" fmla="val 89189"/>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rgbClr val="C00000"/>
                </a:solidFill>
              </a:rPr>
              <a:t>See Slide Notes</a:t>
            </a:r>
          </a:p>
        </p:txBody>
      </p:sp>
    </p:spTree>
    <p:extLst>
      <p:ext uri="{BB962C8B-B14F-4D97-AF65-F5344CB8AC3E}">
        <p14:creationId xmlns:p14="http://schemas.microsoft.com/office/powerpoint/2010/main" val="30313487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58E25-3F31-4795-976E-97A2355A49FB}"/>
              </a:ext>
            </a:extLst>
          </p:cNvPr>
          <p:cNvSpPr>
            <a:spLocks noGrp="1"/>
          </p:cNvSpPr>
          <p:nvPr>
            <p:ph type="title"/>
          </p:nvPr>
        </p:nvSpPr>
        <p:spPr/>
        <p:txBody>
          <a:bodyPr/>
          <a:lstStyle/>
          <a:p>
            <a:r>
              <a:rPr lang="en-CA" dirty="0"/>
              <a:t>Partnering case study</a:t>
            </a:r>
          </a:p>
        </p:txBody>
      </p:sp>
      <p:sp>
        <p:nvSpPr>
          <p:cNvPr id="3" name="Content Placeholder 2">
            <a:extLst>
              <a:ext uri="{FF2B5EF4-FFF2-40B4-BE49-F238E27FC236}">
                <a16:creationId xmlns:a16="http://schemas.microsoft.com/office/drawing/2014/main" id="{4BFB50A7-9D48-4281-8648-F33D22439251}"/>
              </a:ext>
            </a:extLst>
          </p:cNvPr>
          <p:cNvSpPr>
            <a:spLocks noGrp="1"/>
          </p:cNvSpPr>
          <p:nvPr>
            <p:ph idx="1"/>
          </p:nvPr>
        </p:nvSpPr>
        <p:spPr/>
        <p:txBody>
          <a:bodyPr/>
          <a:lstStyle/>
          <a:p>
            <a:endParaRPr lang="en-CA"/>
          </a:p>
        </p:txBody>
      </p:sp>
      <p:sp>
        <p:nvSpPr>
          <p:cNvPr id="4" name="Slide Number Placeholder 3">
            <a:extLst>
              <a:ext uri="{FF2B5EF4-FFF2-40B4-BE49-F238E27FC236}">
                <a16:creationId xmlns:a16="http://schemas.microsoft.com/office/drawing/2014/main" id="{FF91055F-A59E-4EE1-B141-5348ACC47C5A}"/>
              </a:ext>
            </a:extLst>
          </p:cNvPr>
          <p:cNvSpPr>
            <a:spLocks noGrp="1"/>
          </p:cNvSpPr>
          <p:nvPr>
            <p:ph type="sldNum" sz="quarter" idx="12"/>
          </p:nvPr>
        </p:nvSpPr>
        <p:spPr/>
        <p:txBody>
          <a:bodyPr/>
          <a:lstStyle/>
          <a:p>
            <a:fld id="{5771F767-0FB1-44C9-A6CF-166E2F908689}" type="slidenum">
              <a:rPr lang="en-US" smtClean="0"/>
              <a:pPr/>
              <a:t>8</a:t>
            </a:fld>
            <a:endParaRPr lang="en-US" dirty="0"/>
          </a:p>
        </p:txBody>
      </p:sp>
      <p:pic>
        <p:nvPicPr>
          <p:cNvPr id="6" name="Picture 5">
            <a:extLst>
              <a:ext uri="{FF2B5EF4-FFF2-40B4-BE49-F238E27FC236}">
                <a16:creationId xmlns:a16="http://schemas.microsoft.com/office/drawing/2014/main" id="{19C32795-FB4E-4A1A-8D68-FE6D198CE73A}"/>
              </a:ext>
            </a:extLst>
          </p:cNvPr>
          <p:cNvPicPr>
            <a:picLocks noChangeAspect="1"/>
          </p:cNvPicPr>
          <p:nvPr/>
        </p:nvPicPr>
        <p:blipFill>
          <a:blip r:embed="rId2"/>
          <a:stretch>
            <a:fillRect/>
          </a:stretch>
        </p:blipFill>
        <p:spPr>
          <a:xfrm>
            <a:off x="766800" y="1139807"/>
            <a:ext cx="7989752" cy="5714033"/>
          </a:xfrm>
          <a:prstGeom prst="rect">
            <a:avLst/>
          </a:prstGeom>
        </p:spPr>
      </p:pic>
    </p:spTree>
    <p:extLst>
      <p:ext uri="{BB962C8B-B14F-4D97-AF65-F5344CB8AC3E}">
        <p14:creationId xmlns:p14="http://schemas.microsoft.com/office/powerpoint/2010/main" val="3362957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88" name="AutoShape 1040"/>
          <p:cNvSpPr>
            <a:spLocks noGrp="1" noChangeArrowheads="1"/>
          </p:cNvSpPr>
          <p:nvPr>
            <p:ph type="title"/>
          </p:nvPr>
        </p:nvSpPr>
        <p:spPr/>
        <p:txBody>
          <a:bodyPr>
            <a:normAutofit/>
          </a:bodyPr>
          <a:lstStyle/>
          <a:p>
            <a:r>
              <a:rPr lang="en-US" dirty="0"/>
              <a:t>Project Partnering</a:t>
            </a:r>
          </a:p>
        </p:txBody>
      </p:sp>
      <p:pic>
        <p:nvPicPr>
          <p:cNvPr id="5" name="Content Placeholder 4" descr="Diagram&#10;&#10;Description automatically generated">
            <a:extLst>
              <a:ext uri="{FF2B5EF4-FFF2-40B4-BE49-F238E27FC236}">
                <a16:creationId xmlns:a16="http://schemas.microsoft.com/office/drawing/2014/main" id="{27AF8152-FAD1-4963-8E6E-65B2BDB207F3}"/>
              </a:ext>
            </a:extLst>
          </p:cNvPr>
          <p:cNvPicPr>
            <a:picLocks noGrp="1" noChangeAspect="1"/>
          </p:cNvPicPr>
          <p:nvPr>
            <p:ph idx="1"/>
          </p:nvPr>
        </p:nvPicPr>
        <p:blipFill rotWithShape="1">
          <a:blip r:embed="rId3"/>
          <a:srcRect b="17806"/>
          <a:stretch/>
        </p:blipFill>
        <p:spPr>
          <a:xfrm>
            <a:off x="1271486" y="1376770"/>
            <a:ext cx="7593539" cy="3665222"/>
          </a:xfrm>
        </p:spPr>
      </p:pic>
      <p:grpSp>
        <p:nvGrpSpPr>
          <p:cNvPr id="8" name="Group 7">
            <a:extLst>
              <a:ext uri="{FF2B5EF4-FFF2-40B4-BE49-F238E27FC236}">
                <a16:creationId xmlns:a16="http://schemas.microsoft.com/office/drawing/2014/main" id="{D1A64ED7-674C-4919-9EC1-3629E71AB762}"/>
              </a:ext>
            </a:extLst>
          </p:cNvPr>
          <p:cNvGrpSpPr/>
          <p:nvPr/>
        </p:nvGrpSpPr>
        <p:grpSpPr>
          <a:xfrm>
            <a:off x="4168293" y="5243330"/>
            <a:ext cx="1799923" cy="1475772"/>
            <a:chOff x="1731567" y="5382228"/>
            <a:chExt cx="1799923" cy="1475772"/>
          </a:xfrm>
        </p:grpSpPr>
        <p:sp>
          <p:nvSpPr>
            <p:cNvPr id="11" name="Rectangle 10">
              <a:extLst>
                <a:ext uri="{FF2B5EF4-FFF2-40B4-BE49-F238E27FC236}">
                  <a16:creationId xmlns:a16="http://schemas.microsoft.com/office/drawing/2014/main" id="{14131B46-ACAE-48FC-BAF3-6FA85469E60C}"/>
                </a:ext>
              </a:extLst>
            </p:cNvPr>
            <p:cNvSpPr/>
            <p:nvPr/>
          </p:nvSpPr>
          <p:spPr>
            <a:xfrm>
              <a:off x="1731567" y="5382228"/>
              <a:ext cx="1799923" cy="1475772"/>
            </a:xfrm>
            <a:prstGeom prst="rect">
              <a:avLst/>
            </a:prstGeom>
            <a:solidFill>
              <a:srgbClr val="1D4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13" name="Graphic 12" descr="Video camera with solid fill">
              <a:extLst>
                <a:ext uri="{FF2B5EF4-FFF2-40B4-BE49-F238E27FC236}">
                  <a16:creationId xmlns:a16="http://schemas.microsoft.com/office/drawing/2014/main" id="{D7726EDE-A4FA-401F-BCDA-07CBD82DF30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68616" y="5382228"/>
              <a:ext cx="810271" cy="785953"/>
            </a:xfrm>
            <a:prstGeom prst="rect">
              <a:avLst/>
            </a:prstGeom>
          </p:spPr>
        </p:pic>
        <p:sp>
          <p:nvSpPr>
            <p:cNvPr id="12" name="TextBox 11">
              <a:extLst>
                <a:ext uri="{FF2B5EF4-FFF2-40B4-BE49-F238E27FC236}">
                  <a16:creationId xmlns:a16="http://schemas.microsoft.com/office/drawing/2014/main" id="{5E84A0CD-2D83-4D55-8683-B0469B7E60F6}"/>
                </a:ext>
              </a:extLst>
            </p:cNvPr>
            <p:cNvSpPr txBox="1"/>
            <p:nvPr/>
          </p:nvSpPr>
          <p:spPr>
            <a:xfrm>
              <a:off x="1944547" y="5994331"/>
              <a:ext cx="1458410" cy="83099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CA" sz="1600" dirty="0">
                  <a:solidFill>
                    <a:schemeClr val="bg1">
                      <a:lumMod val="95000"/>
                    </a:schemeClr>
                  </a:solidFill>
                  <a:latin typeface="Gill Sans MT" panose="020B0502020104020203"/>
                </a:rPr>
                <a:t>Design-Build</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a:ln>
                    <a:noFill/>
                  </a:ln>
                  <a:solidFill>
                    <a:schemeClr val="bg1">
                      <a:lumMod val="95000"/>
                    </a:schemeClr>
                  </a:solidFill>
                  <a:effectLst/>
                  <a:uLnTx/>
                  <a:uFillTx/>
                  <a:latin typeface="Gill Sans MT" panose="020B0502020104020203"/>
                  <a:ea typeface="+mn-ea"/>
                  <a:cs typeface="+mn-cs"/>
                </a:rPr>
                <a:t>(3:27min).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a:ln>
                    <a:noFill/>
                  </a:ln>
                  <a:solidFill>
                    <a:schemeClr val="bg1">
                      <a:lumMod val="95000"/>
                    </a:schemeClr>
                  </a:solidFill>
                  <a:effectLst/>
                  <a:uLnTx/>
                  <a:uFillTx/>
                  <a:latin typeface="Gill Sans MT" panose="020B0502020104020203"/>
                  <a:ea typeface="+mn-ea"/>
                  <a:cs typeface="+mn-cs"/>
                </a:rPr>
                <a:t>Click </a:t>
              </a:r>
              <a:r>
                <a:rPr kumimoji="0" lang="en-CA" sz="1600" b="0" i="0" u="none" strike="noStrike" kern="1200" cap="none" spc="0" normalizeH="0" baseline="0" noProof="0" dirty="0">
                  <a:ln>
                    <a:noFill/>
                  </a:ln>
                  <a:solidFill>
                    <a:schemeClr val="bg1">
                      <a:lumMod val="95000"/>
                    </a:schemeClr>
                  </a:solidFill>
                  <a:effectLst/>
                  <a:uLnTx/>
                  <a:uFillTx/>
                  <a:latin typeface="Gill Sans MT" panose="020B0502020104020203"/>
                  <a:ea typeface="+mn-ea"/>
                  <a:cs typeface="+mn-cs"/>
                  <a:hlinkClick r:id="rId6">
                    <a:extLst>
                      <a:ext uri="{A12FA001-AC4F-418D-AE19-62706E023703}">
                        <ahyp:hlinkClr xmlns:ahyp="http://schemas.microsoft.com/office/drawing/2018/hyperlinkcolor" val="tx"/>
                      </a:ext>
                    </a:extLst>
                  </a:hlinkClick>
                </a:rPr>
                <a:t>here</a:t>
              </a:r>
              <a:r>
                <a:rPr kumimoji="0" lang="en-CA" sz="1600" b="0" i="0" u="none" strike="noStrike" kern="1200" cap="none" spc="0" normalizeH="0" baseline="0" noProof="0" dirty="0">
                  <a:ln>
                    <a:noFill/>
                  </a:ln>
                  <a:solidFill>
                    <a:schemeClr val="bg1">
                      <a:lumMod val="95000"/>
                    </a:schemeClr>
                  </a:solidFill>
                  <a:effectLst/>
                  <a:uLnTx/>
                  <a:uFillTx/>
                  <a:latin typeface="Gill Sans MT" panose="020B0502020104020203"/>
                  <a:ea typeface="+mn-ea"/>
                  <a:cs typeface="+mn-cs"/>
                </a:rPr>
                <a:t>.</a:t>
              </a:r>
            </a:p>
          </p:txBody>
        </p:sp>
      </p:grpSp>
    </p:spTree>
    <p:extLst>
      <p:ext uri="{BB962C8B-B14F-4D97-AF65-F5344CB8AC3E}">
        <p14:creationId xmlns:p14="http://schemas.microsoft.com/office/powerpoint/2010/main" val="2513464105"/>
      </p:ext>
    </p:extLst>
  </p:cSld>
  <p:clrMapOvr>
    <a:masterClrMapping/>
  </p:clrMapOvr>
</p:sld>
</file>

<file path=ppt/theme/theme1.xml><?xml version="1.0" encoding="utf-8"?>
<a:theme xmlns:a="http://schemas.openxmlformats.org/drawingml/2006/main" name="Dividend">
  <a:themeElements>
    <a:clrScheme name="Custom 1">
      <a:dk1>
        <a:sysClr val="windowText" lastClr="000000"/>
      </a:dk1>
      <a:lt1>
        <a:sysClr val="window" lastClr="FFFFFF"/>
      </a:lt1>
      <a:dk2>
        <a:srgbClr val="3D3D3D"/>
      </a:dk2>
      <a:lt2>
        <a:srgbClr val="EBEBEB"/>
      </a:lt2>
      <a:accent1>
        <a:srgbClr val="C00000"/>
      </a:accent1>
      <a:accent2>
        <a:srgbClr val="BFBFBF"/>
      </a:accent2>
      <a:accent3>
        <a:srgbClr val="84A3DD"/>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spDef>
      <a:spPr>
        <a:solidFill>
          <a:schemeClr val="bg2">
            <a:lumMod val="5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fanshawe2014ppt_16x10">
  <a:themeElements>
    <a:clrScheme name="Custom 1">
      <a:dk1>
        <a:sysClr val="windowText" lastClr="000000"/>
      </a:dk1>
      <a:lt1>
        <a:sysClr val="window" lastClr="FFFFFF"/>
      </a:lt1>
      <a:dk2>
        <a:srgbClr val="424456"/>
      </a:dk2>
      <a:lt2>
        <a:srgbClr val="DEDEDE"/>
      </a:lt2>
      <a:accent1>
        <a:srgbClr val="C00000"/>
      </a:accent1>
      <a:accent2>
        <a:srgbClr val="FF0000"/>
      </a:accent2>
      <a:accent3>
        <a:srgbClr val="FF3300"/>
      </a:accent3>
      <a:accent4>
        <a:srgbClr val="CC3300"/>
      </a:accent4>
      <a:accent5>
        <a:srgbClr val="934B21"/>
      </a:accent5>
      <a:accent6>
        <a:srgbClr val="C69B7D"/>
      </a:accent6>
      <a:hlink>
        <a:srgbClr val="CC9900"/>
      </a:hlink>
      <a:folHlink>
        <a:srgbClr val="660033"/>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nshawe_ppt_16x10.potx" id="{A35F1B66-D064-4252-83D2-E2C2EF4FFAA9}" vid="{2009612D-D17B-4F67-9BB4-47206A92A86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
    <a:dk1>
      <a:sysClr val="windowText" lastClr="000000"/>
    </a:dk1>
    <a:lt1>
      <a:sysClr val="window" lastClr="FFFFFF"/>
    </a:lt1>
    <a:dk2>
      <a:srgbClr val="424456"/>
    </a:dk2>
    <a:lt2>
      <a:srgbClr val="DEDEDE"/>
    </a:lt2>
    <a:accent1>
      <a:srgbClr val="C00000"/>
    </a:accent1>
    <a:accent2>
      <a:srgbClr val="FF0000"/>
    </a:accent2>
    <a:accent3>
      <a:srgbClr val="FF3300"/>
    </a:accent3>
    <a:accent4>
      <a:srgbClr val="CC3300"/>
    </a:accent4>
    <a:accent5>
      <a:srgbClr val="934B21"/>
    </a:accent5>
    <a:accent6>
      <a:srgbClr val="C69B7D"/>
    </a:accent6>
    <a:hlink>
      <a:srgbClr val="CC9900"/>
    </a:hlink>
    <a:folHlink>
      <a:srgbClr val="660033"/>
    </a:folHlink>
  </a:clrScheme>
</a:themeOverride>
</file>

<file path=docProps/app.xml><?xml version="1.0" encoding="utf-8"?>
<Properties xmlns="http://schemas.openxmlformats.org/officeDocument/2006/extended-properties" xmlns:vt="http://schemas.openxmlformats.org/officeDocument/2006/docPropsVTypes">
  <Template>TM03457464[[fn=Dividend]]</Template>
  <TotalTime>10019</TotalTime>
  <Words>841</Words>
  <Application>Microsoft Office PowerPoint</Application>
  <PresentationFormat>On-screen Show (4:3)</PresentationFormat>
  <Paragraphs>115</Paragraphs>
  <Slides>17</Slides>
  <Notes>10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17</vt:i4>
      </vt:variant>
    </vt:vector>
  </HeadingPairs>
  <TitlesOfParts>
    <vt:vector size="23" baseType="lpstr">
      <vt:lpstr>Arial</vt:lpstr>
      <vt:lpstr>Calibri</vt:lpstr>
      <vt:lpstr>Gill Sans MT</vt:lpstr>
      <vt:lpstr>Wingdings 2</vt:lpstr>
      <vt:lpstr>Dividend</vt:lpstr>
      <vt:lpstr>fanshawe2014ppt_16x10</vt:lpstr>
      <vt:lpstr>Module 3 Role of the project manager in project procurement</vt:lpstr>
      <vt:lpstr>Module agenda</vt:lpstr>
      <vt:lpstr>Project procurement vs generic/operational procurement</vt:lpstr>
      <vt:lpstr>Role of the project manager</vt:lpstr>
      <vt:lpstr>project procurement best practices</vt:lpstr>
      <vt:lpstr>Best practices  case study</vt:lpstr>
      <vt:lpstr>Project Partnering</vt:lpstr>
      <vt:lpstr>Partnering case study</vt:lpstr>
      <vt:lpstr>Project Partnering</vt:lpstr>
      <vt:lpstr>Types of partnering relationships</vt:lpstr>
      <vt:lpstr>Delivery Model for London’s transit system</vt:lpstr>
      <vt:lpstr>P3: public private  partnerships</vt:lpstr>
      <vt:lpstr>The partnering charter</vt:lpstr>
      <vt:lpstr>Partnering survey</vt:lpstr>
      <vt:lpstr>Summary of our journey today</vt:lpstr>
      <vt:lpstr>Homework and evaluations</vt:lpstr>
      <vt:lpstr>references</vt:lpstr>
    </vt:vector>
  </TitlesOfParts>
  <Company>Fanshawe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MGMT 6084 Project management</dc:title>
  <dc:creator>Brookes, Robert</dc:creator>
  <cp:lastModifiedBy>Hemington, Derek</cp:lastModifiedBy>
  <cp:revision>232</cp:revision>
  <cp:lastPrinted>2021-12-14T19:01:00Z</cp:lastPrinted>
  <dcterms:created xsi:type="dcterms:W3CDTF">2018-08-19T17:39:37Z</dcterms:created>
  <dcterms:modified xsi:type="dcterms:W3CDTF">2023-12-20T17:06:39Z</dcterms:modified>
</cp:coreProperties>
</file>

<file path=docProps/thumbnail.jpeg>
</file>